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7" r:id="rId20"/>
    <p:sldId id="274" r:id="rId21"/>
    <p:sldId id="275" r:id="rId22"/>
    <p:sldId id="276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933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2569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9317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0360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3214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6700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963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631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067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948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518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52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1154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313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291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240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4FACC-BBE9-4762-BCED-5CE284267575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FF5E680-3D38-413A-8DD9-5FAA875600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936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umowa+rezultatu&amp;oq=umowa+o+dzie%C5%82o&amp;gs_lcrp=EgZjaHJvbWUyDAgAEEUYORixAxiABDIHCAEQABiABDIHCAIQABiABDIHCAMQABiABDIHCAQQABiABDIHCAUQABiABDIHCAYQABiABDIHCAcQABiABDIHCAgQABiPAjIHCAkQABiPAtIBCDM4OTlqMGo0qAIAsAIB&amp;sourceid=chrome&amp;ie=UTF-8&amp;ved=2ahUKEwiMpNbZ1PeTAxXFQfEDHThYNscQgK4QegYIAQgAEAM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career.pl/zycie-zawodowe/przebranzowieni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31637" y="1387764"/>
            <a:ext cx="9823594" cy="3008745"/>
          </a:xfrm>
        </p:spPr>
        <p:txBody>
          <a:bodyPr/>
          <a:lstStyle/>
          <a:p>
            <a:r>
              <a:rPr lang="pl-PL" dirty="0"/>
              <a:t>F</a:t>
            </a:r>
            <a:r>
              <a:rPr lang="pl-PL" dirty="0" smtClean="0"/>
              <a:t>ormy zatrudnienia w Polsce.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154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1091" y="624110"/>
            <a:ext cx="9703521" cy="116774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Informacje, które powinna zawierać</a:t>
            </a:r>
            <a:br>
              <a:rPr lang="pl-PL" dirty="0" smtClean="0"/>
            </a:br>
            <a:r>
              <a:rPr lang="pl-PL" dirty="0" smtClean="0"/>
              <a:t> umowa o pracę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84218" y="2133599"/>
            <a:ext cx="9620394" cy="43965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Podstawowe</a:t>
            </a:r>
            <a:r>
              <a:rPr lang="en-US" b="1" dirty="0"/>
              <a:t> </a:t>
            </a:r>
            <a:r>
              <a:rPr lang="en-US" b="1" dirty="0" err="1"/>
              <a:t>dane</a:t>
            </a:r>
            <a:r>
              <a:rPr lang="en-US" b="1" dirty="0"/>
              <a:t> </a:t>
            </a:r>
            <a:r>
              <a:rPr lang="en-US" b="1" dirty="0" err="1"/>
              <a:t>stron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dane</a:t>
            </a:r>
            <a:r>
              <a:rPr lang="en-US" dirty="0"/>
              <a:t> </a:t>
            </a:r>
            <a:r>
              <a:rPr lang="en-US" dirty="0" err="1"/>
              <a:t>pracodawcy</a:t>
            </a:r>
            <a:r>
              <a:rPr lang="en-US" dirty="0"/>
              <a:t> (</a:t>
            </a:r>
            <a:r>
              <a:rPr lang="en-US" dirty="0" err="1"/>
              <a:t>nazwa</a:t>
            </a:r>
            <a:r>
              <a:rPr lang="en-US" dirty="0"/>
              <a:t> </a:t>
            </a:r>
            <a:r>
              <a:rPr lang="en-US" dirty="0" err="1"/>
              <a:t>firmy</a:t>
            </a:r>
            <a:r>
              <a:rPr lang="en-US" dirty="0"/>
              <a:t>, </a:t>
            </a:r>
            <a:r>
              <a:rPr lang="en-US" dirty="0" err="1"/>
              <a:t>adres</a:t>
            </a:r>
            <a:r>
              <a:rPr lang="en-US" dirty="0"/>
              <a:t>, NIP)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dane</a:t>
            </a:r>
            <a:r>
              <a:rPr lang="en-US" dirty="0"/>
              <a:t> </a:t>
            </a:r>
            <a:r>
              <a:rPr lang="en-US" dirty="0" err="1"/>
              <a:t>pracownika</a:t>
            </a:r>
            <a:r>
              <a:rPr lang="en-US" dirty="0"/>
              <a:t> (</a:t>
            </a:r>
            <a:r>
              <a:rPr lang="en-US" dirty="0" err="1"/>
              <a:t>imię</a:t>
            </a:r>
            <a:r>
              <a:rPr lang="en-US" dirty="0"/>
              <a:t>, </a:t>
            </a:r>
            <a:r>
              <a:rPr lang="en-US" dirty="0" err="1"/>
              <a:t>nazwisko</a:t>
            </a:r>
            <a:r>
              <a:rPr lang="en-US" dirty="0"/>
              <a:t>, </a:t>
            </a:r>
            <a:r>
              <a:rPr lang="en-US" dirty="0" err="1"/>
              <a:t>adres</a:t>
            </a:r>
            <a:r>
              <a:rPr lang="en-US" dirty="0"/>
              <a:t>, PESEL)</a:t>
            </a:r>
            <a:endParaRPr lang="pl-PL" dirty="0"/>
          </a:p>
          <a:p>
            <a:r>
              <a:rPr lang="en-US" b="1" dirty="0" err="1"/>
              <a:t>Rodzaj</a:t>
            </a:r>
            <a:r>
              <a:rPr lang="en-US" b="1" dirty="0"/>
              <a:t> </a:t>
            </a:r>
            <a:r>
              <a:rPr lang="en-US" b="1" dirty="0" err="1"/>
              <a:t>umowy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umowa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czas</a:t>
            </a:r>
            <a:r>
              <a:rPr lang="en-US" dirty="0"/>
              <a:t> </a:t>
            </a:r>
            <a:r>
              <a:rPr lang="en-US" dirty="0" err="1"/>
              <a:t>nieokreślony</a:t>
            </a:r>
            <a:endParaRPr lang="pl-PL" dirty="0"/>
          </a:p>
          <a:p>
            <a:r>
              <a:rPr lang="en-US" b="1" dirty="0" err="1"/>
              <a:t>Stanowisko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zakres</a:t>
            </a:r>
            <a:r>
              <a:rPr lang="en-US" b="1" dirty="0"/>
              <a:t> </a:t>
            </a:r>
            <a:r>
              <a:rPr lang="en-US" b="1" dirty="0" err="1"/>
              <a:t>obowiązków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nazwa</a:t>
            </a:r>
            <a:r>
              <a:rPr lang="en-US" dirty="0"/>
              <a:t> </a:t>
            </a:r>
            <a:r>
              <a:rPr lang="en-US" dirty="0" err="1"/>
              <a:t>stanowiska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ogólny</a:t>
            </a:r>
            <a:r>
              <a:rPr lang="en-US" dirty="0"/>
              <a:t>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obowiązków</a:t>
            </a:r>
            <a:endParaRPr lang="pl-PL" dirty="0"/>
          </a:p>
          <a:p>
            <a:r>
              <a:rPr lang="en-US" b="1" dirty="0" err="1"/>
              <a:t>Miejsce</a:t>
            </a:r>
            <a:r>
              <a:rPr lang="en-US" b="1" dirty="0"/>
              <a:t> </a:t>
            </a:r>
            <a:r>
              <a:rPr lang="en-US" b="1" dirty="0" err="1"/>
              <a:t>wykonywania</a:t>
            </a:r>
            <a:r>
              <a:rPr lang="en-US" b="1" dirty="0"/>
              <a:t> </a:t>
            </a:r>
            <a:r>
              <a:rPr lang="en-US" b="1" dirty="0" err="1"/>
              <a:t>pracy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konkretne</a:t>
            </a:r>
            <a:r>
              <a:rPr lang="en-US" dirty="0"/>
              <a:t> </a:t>
            </a:r>
            <a:r>
              <a:rPr lang="en-US" dirty="0" err="1"/>
              <a:t>miejsce</a:t>
            </a:r>
            <a:r>
              <a:rPr lang="en-US" dirty="0"/>
              <a:t> </a:t>
            </a:r>
            <a:r>
              <a:rPr lang="en-US" dirty="0" err="1"/>
              <a:t>lub</a:t>
            </a:r>
            <a:r>
              <a:rPr lang="en-US" dirty="0"/>
              <a:t> </a:t>
            </a:r>
            <a:r>
              <a:rPr lang="en-US" dirty="0" err="1"/>
              <a:t>obszar</a:t>
            </a:r>
            <a:r>
              <a:rPr lang="en-US" dirty="0"/>
              <a:t> </a:t>
            </a:r>
            <a:r>
              <a:rPr lang="en-US" dirty="0" err="1"/>
              <a:t>pracy</a:t>
            </a:r>
            <a:endParaRPr lang="pl-PL" dirty="0"/>
          </a:p>
          <a:p>
            <a:r>
              <a:rPr lang="en-US" b="1" dirty="0" err="1"/>
              <a:t>Wymiar</a:t>
            </a:r>
            <a:r>
              <a:rPr lang="en-US" b="1" dirty="0"/>
              <a:t> </a:t>
            </a:r>
            <a:r>
              <a:rPr lang="en-US" b="1" dirty="0" err="1"/>
              <a:t>czasu</a:t>
            </a:r>
            <a:r>
              <a:rPr lang="en-US" b="1" dirty="0"/>
              <a:t> </a:t>
            </a:r>
            <a:r>
              <a:rPr lang="en-US" b="1" dirty="0" err="1"/>
              <a:t>pracy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pełny</a:t>
            </a:r>
            <a:r>
              <a:rPr lang="en-US" dirty="0"/>
              <a:t> </a:t>
            </a:r>
            <a:r>
              <a:rPr lang="en-US" dirty="0" err="1"/>
              <a:t>etat</a:t>
            </a:r>
            <a:r>
              <a:rPr lang="en-US" dirty="0"/>
              <a:t> </a:t>
            </a:r>
            <a:r>
              <a:rPr lang="en-US" dirty="0" err="1"/>
              <a:t>lub</a:t>
            </a:r>
            <a:r>
              <a:rPr lang="en-US" dirty="0"/>
              <a:t> </a:t>
            </a:r>
            <a:r>
              <a:rPr lang="en-US" dirty="0" err="1"/>
              <a:t>część</a:t>
            </a:r>
            <a:r>
              <a:rPr lang="en-US" dirty="0"/>
              <a:t> </a:t>
            </a:r>
            <a:r>
              <a:rPr lang="en-US" dirty="0" err="1"/>
              <a:t>etatu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system </a:t>
            </a:r>
            <a:r>
              <a:rPr lang="en-US" dirty="0" err="1"/>
              <a:t>czasu</a:t>
            </a:r>
            <a:r>
              <a:rPr lang="en-US" dirty="0"/>
              <a:t> </a:t>
            </a:r>
            <a:r>
              <a:rPr lang="en-US" dirty="0" err="1"/>
              <a:t>pracy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27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794327" y="1228435"/>
            <a:ext cx="11397673" cy="5514110"/>
          </a:xfrm>
        </p:spPr>
        <p:txBody>
          <a:bodyPr>
            <a:noAutofit/>
          </a:bodyPr>
          <a:lstStyle/>
          <a:p>
            <a:r>
              <a:rPr lang="en-US" b="1" dirty="0" err="1"/>
              <a:t>Wynagrodzenie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 smtClean="0"/>
              <a:t>kwota</a:t>
            </a:r>
            <a:r>
              <a:rPr lang="en-US" dirty="0" smtClean="0"/>
              <a:t> </a:t>
            </a:r>
            <a:r>
              <a:rPr lang="en-US" dirty="0" err="1" smtClean="0"/>
              <a:t>brutto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składniki</a:t>
            </a:r>
            <a:r>
              <a:rPr lang="en-US" dirty="0"/>
              <a:t> </a:t>
            </a:r>
            <a:r>
              <a:rPr lang="en-US" dirty="0" err="1"/>
              <a:t>wynagrodzenia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termin</a:t>
            </a:r>
            <a:r>
              <a:rPr lang="en-US" dirty="0"/>
              <a:t> </a:t>
            </a:r>
            <a:r>
              <a:rPr lang="en-US" dirty="0" err="1"/>
              <a:t>wypłaty</a:t>
            </a:r>
            <a:endParaRPr lang="pl-PL" dirty="0"/>
          </a:p>
          <a:p>
            <a:r>
              <a:rPr lang="en-US" b="1" dirty="0"/>
              <a:t>Data </a:t>
            </a:r>
            <a:r>
              <a:rPr lang="en-US" b="1" dirty="0" err="1"/>
              <a:t>rozpoczęcia</a:t>
            </a:r>
            <a:r>
              <a:rPr lang="en-US" b="1" dirty="0"/>
              <a:t> </a:t>
            </a:r>
            <a:r>
              <a:rPr lang="en-US" b="1" dirty="0" err="1"/>
              <a:t>pracy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dzień</a:t>
            </a:r>
            <a:r>
              <a:rPr lang="en-US" dirty="0"/>
              <a:t> </a:t>
            </a:r>
            <a:r>
              <a:rPr lang="en-US" dirty="0" err="1"/>
              <a:t>rozpoczęcia</a:t>
            </a:r>
            <a:r>
              <a:rPr lang="en-US" dirty="0"/>
              <a:t> </a:t>
            </a:r>
            <a:r>
              <a:rPr lang="en-US" dirty="0" err="1"/>
              <a:t>pracy</a:t>
            </a:r>
            <a:endParaRPr lang="pl-PL" dirty="0"/>
          </a:p>
          <a:p>
            <a:r>
              <a:rPr lang="en-US" b="1" dirty="0" err="1"/>
              <a:t>Urlop</a:t>
            </a:r>
            <a:r>
              <a:rPr lang="en-US" b="1" dirty="0"/>
              <a:t> </a:t>
            </a:r>
            <a:r>
              <a:rPr lang="en-US" b="1" dirty="0" err="1" smtClean="0"/>
              <a:t>wypoczynkowy</a:t>
            </a:r>
            <a:endParaRPr lang="pl-PL" b="1" dirty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/>
              <a:t>informacja</a:t>
            </a:r>
            <a:r>
              <a:rPr lang="en-US" dirty="0"/>
              <a:t> o </a:t>
            </a:r>
            <a:r>
              <a:rPr lang="en-US" dirty="0" err="1"/>
              <a:t>przysługującym</a:t>
            </a:r>
            <a:r>
              <a:rPr lang="en-US" dirty="0"/>
              <a:t> </a:t>
            </a:r>
            <a:r>
              <a:rPr lang="en-US" dirty="0" err="1"/>
              <a:t>urlopie</a:t>
            </a:r>
            <a:endParaRPr lang="pl-PL" dirty="0"/>
          </a:p>
          <a:p>
            <a:r>
              <a:rPr lang="en-US" b="1" dirty="0" err="1"/>
              <a:t>Okres</a:t>
            </a:r>
            <a:r>
              <a:rPr lang="en-US" b="1" dirty="0"/>
              <a:t> </a:t>
            </a:r>
            <a:r>
              <a:rPr lang="en-US" b="1" dirty="0" err="1"/>
              <a:t>wypowiedzenia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zgodny</a:t>
            </a:r>
            <a:r>
              <a:rPr lang="en-US" dirty="0"/>
              <a:t> z </a:t>
            </a:r>
            <a:r>
              <a:rPr lang="en-US" dirty="0" err="1"/>
              <a:t>przepisami</a:t>
            </a:r>
            <a:endParaRPr lang="pl-PL" dirty="0"/>
          </a:p>
          <a:p>
            <a:r>
              <a:rPr lang="en-US" b="1" dirty="0" err="1"/>
              <a:t>Dodatkowe</a:t>
            </a:r>
            <a:r>
              <a:rPr lang="en-US" b="1" dirty="0"/>
              <a:t> </a:t>
            </a:r>
            <a:r>
              <a:rPr lang="en-US" b="1" dirty="0" err="1"/>
              <a:t>informacje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normy</a:t>
            </a:r>
            <a:r>
              <a:rPr lang="en-US" dirty="0"/>
              <a:t> </a:t>
            </a:r>
            <a:r>
              <a:rPr lang="en-US" dirty="0" err="1"/>
              <a:t>czasu</a:t>
            </a:r>
            <a:r>
              <a:rPr lang="en-US" dirty="0"/>
              <a:t> </a:t>
            </a:r>
            <a:r>
              <a:rPr lang="en-US" dirty="0" err="1" smtClean="0"/>
              <a:t>pracy</a:t>
            </a:r>
            <a:r>
              <a:rPr lang="pl-PL" dirty="0" smtClean="0"/>
              <a:t>, częstotliwość wypłat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zasady</a:t>
            </a:r>
            <a:r>
              <a:rPr lang="en-US" dirty="0"/>
              <a:t> </a:t>
            </a:r>
            <a:r>
              <a:rPr lang="en-US" dirty="0" err="1" smtClean="0"/>
              <a:t>nadgodzin</a:t>
            </a:r>
            <a:r>
              <a:rPr lang="pl-PL" dirty="0" smtClean="0"/>
              <a:t>, regulamin pracy</a:t>
            </a:r>
            <a:endParaRPr lang="pl-PL" dirty="0"/>
          </a:p>
          <a:p>
            <a:r>
              <a:rPr lang="en-US" b="1" dirty="0" err="1"/>
              <a:t>Podpisy</a:t>
            </a:r>
            <a:endParaRPr lang="pl-PL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podpis</a:t>
            </a:r>
            <a:r>
              <a:rPr lang="en-US" dirty="0"/>
              <a:t> </a:t>
            </a:r>
            <a:r>
              <a:rPr lang="en-US" dirty="0" err="1"/>
              <a:t>pracodawcy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pracown</a:t>
            </a:r>
            <a:r>
              <a:rPr lang="pl-PL" dirty="0" err="1" smtClean="0"/>
              <a:t>ika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288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Rozwiązanie umowy o pracę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Umowa może być rozwiązana: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sz="2000" dirty="0" smtClean="0"/>
              <a:t>-z upływem czasu na który została zawarta,</a:t>
            </a:r>
          </a:p>
          <a:p>
            <a:pPr marL="0" indent="0">
              <a:buNone/>
            </a:pPr>
            <a:r>
              <a:rPr lang="pl-PL" sz="2000" dirty="0" smtClean="0"/>
              <a:t>-na mocy porozumienia stron,</a:t>
            </a:r>
          </a:p>
          <a:p>
            <a:pPr marL="0" indent="0">
              <a:buNone/>
            </a:pPr>
            <a:r>
              <a:rPr lang="pl-PL" sz="2000" dirty="0" smtClean="0"/>
              <a:t>-za wypowiedzeniem,</a:t>
            </a:r>
          </a:p>
          <a:p>
            <a:pPr marL="0" indent="0">
              <a:buNone/>
            </a:pPr>
            <a:r>
              <a:rPr lang="pl-PL" sz="2000" dirty="0" smtClean="0"/>
              <a:t>-bez wypowiedzenia,</a:t>
            </a:r>
          </a:p>
          <a:p>
            <a:pPr marL="0" indent="0">
              <a:buNone/>
            </a:pPr>
            <a:r>
              <a:rPr lang="pl-PL" sz="2000" dirty="0" smtClean="0"/>
              <a:t>-z wygaśnięciem.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3198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Rozwiązanie umowy </a:t>
            </a:r>
            <a:br>
              <a:rPr lang="pl-PL" dirty="0" smtClean="0"/>
            </a:br>
            <a:r>
              <a:rPr lang="pl-PL" dirty="0" smtClean="0"/>
              <a:t>o pracę bez wypowiedzenia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Z winy pracownika:</a:t>
            </a:r>
            <a:endParaRPr lang="pl-PL" dirty="0"/>
          </a:p>
          <a:p>
            <a:r>
              <a:rPr lang="pl-PL" b="1" dirty="0"/>
              <a:t>ciężkie naruszenie obowiązków pracowniczych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np. nieusprawiedliwiona nieobecność </a:t>
            </a:r>
          </a:p>
          <a:p>
            <a:pPr lvl="1"/>
            <a:r>
              <a:rPr lang="pl-PL" dirty="0"/>
              <a:t>praca pod wpływem alkoholu </a:t>
            </a:r>
          </a:p>
          <a:p>
            <a:pPr lvl="1"/>
            <a:r>
              <a:rPr lang="pl-PL" dirty="0"/>
              <a:t>odmowa wykonania polecenia służbowego </a:t>
            </a:r>
          </a:p>
          <a:p>
            <a:r>
              <a:rPr lang="pl-PL" b="1" dirty="0"/>
              <a:t>popełnienie przestępstwa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jeśli uniemożliwia dalsze zatrudnienie (np. kradzież w pracy) </a:t>
            </a:r>
          </a:p>
          <a:p>
            <a:r>
              <a:rPr lang="pl-PL" b="1" dirty="0"/>
              <a:t>utrata uprawnień do pracy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np. kierowca traci prawo jazdy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3696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Rozwiązanie umowy </a:t>
            </a:r>
            <a:br>
              <a:rPr lang="pl-PL" dirty="0"/>
            </a:br>
            <a:r>
              <a:rPr lang="pl-PL" dirty="0"/>
              <a:t>o pracę bez wypowiedzenia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Bez winy </a:t>
            </a:r>
            <a:r>
              <a:rPr lang="pl-PL" b="1" dirty="0" smtClean="0"/>
              <a:t>pracownika:</a:t>
            </a:r>
          </a:p>
          <a:p>
            <a:pPr marL="0" indent="0">
              <a:buNone/>
            </a:pPr>
            <a:endParaRPr lang="pl-PL" b="1" dirty="0"/>
          </a:p>
          <a:p>
            <a:r>
              <a:rPr lang="pl-PL" b="1" dirty="0"/>
              <a:t>długotrwała niezdolność do pracy (choroba)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powyżej określonych okresów (np. 3 miesiące lub dłużej – zależnie od stażu) </a:t>
            </a:r>
          </a:p>
          <a:p>
            <a:r>
              <a:rPr lang="pl-PL" b="1" dirty="0"/>
              <a:t>długotrwała usprawiedliwiona nieobecność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np. urlop bezpłatny, inne przyczyny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280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Rozwiązanie umowy </a:t>
            </a:r>
            <a:br>
              <a:rPr lang="pl-PL" dirty="0"/>
            </a:br>
            <a:r>
              <a:rPr lang="pl-PL" dirty="0"/>
              <a:t>o pracę bez wypowiedzenia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Z winy </a:t>
            </a:r>
            <a:r>
              <a:rPr lang="pl-PL" b="1" dirty="0" smtClean="0"/>
              <a:t>pracodawcy: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dirty="0"/>
              <a:t>Pracownik może odejść natychmiast, jeśli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b="1" dirty="0"/>
              <a:t>ciężkie naruszenie obowiązków przez pracodawcę</a:t>
            </a:r>
            <a:r>
              <a:rPr lang="pl-PL" dirty="0"/>
              <a:t> </a:t>
            </a:r>
          </a:p>
          <a:p>
            <a:pPr lvl="1"/>
            <a:r>
              <a:rPr lang="pl-PL" sz="1800" dirty="0"/>
              <a:t>brak wypłaty wynagrodzenia </a:t>
            </a:r>
          </a:p>
          <a:p>
            <a:pPr lvl="1"/>
            <a:r>
              <a:rPr lang="pl-PL" sz="1800" dirty="0" err="1"/>
              <a:t>mobbing</a:t>
            </a:r>
            <a:r>
              <a:rPr lang="pl-PL" sz="1800" dirty="0"/>
              <a:t> </a:t>
            </a:r>
          </a:p>
          <a:p>
            <a:pPr lvl="1"/>
            <a:r>
              <a:rPr lang="pl-PL" sz="1800" dirty="0"/>
              <a:t>brak zapewnienia bezpiecznych warunków pracy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994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Rozwiązanie umowy </a:t>
            </a:r>
            <a:br>
              <a:rPr lang="pl-PL" dirty="0"/>
            </a:br>
            <a:r>
              <a:rPr lang="pl-PL" dirty="0"/>
              <a:t>o pracę bez wypowiedzenia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Z powodów </a:t>
            </a:r>
            <a:r>
              <a:rPr lang="pl-PL" b="1" dirty="0" smtClean="0"/>
              <a:t>zdrowotnych:</a:t>
            </a:r>
            <a:endParaRPr lang="pl-PL" b="1" dirty="0"/>
          </a:p>
          <a:p>
            <a:r>
              <a:rPr lang="pl-PL" dirty="0"/>
              <a:t>lekarz stwierdzi, że praca szkodzi zdrowiu </a:t>
            </a:r>
          </a:p>
          <a:p>
            <a:r>
              <a:rPr lang="pl-PL" dirty="0"/>
              <a:t>pracodawca nie przeniósł pracownika na inne stanowisko</a:t>
            </a:r>
          </a:p>
          <a:p>
            <a:pPr marL="0" indent="0">
              <a:buNone/>
            </a:pPr>
            <a:endParaRPr lang="pl-PL" b="1" dirty="0" smtClean="0"/>
          </a:p>
          <a:p>
            <a:pPr marL="0" indent="0">
              <a:buNone/>
            </a:pPr>
            <a:r>
              <a:rPr lang="pl-PL" b="1" dirty="0" smtClean="0"/>
              <a:t>Ważne zasady:</a:t>
            </a:r>
            <a:endParaRPr lang="pl-PL" b="1" dirty="0"/>
          </a:p>
          <a:p>
            <a:r>
              <a:rPr lang="pl-PL" dirty="0"/>
              <a:t>musi być </a:t>
            </a:r>
            <a:r>
              <a:rPr lang="pl-PL" b="1" dirty="0"/>
              <a:t>forma pisemna</a:t>
            </a:r>
            <a:r>
              <a:rPr lang="pl-PL" dirty="0"/>
              <a:t> </a:t>
            </a:r>
          </a:p>
          <a:p>
            <a:r>
              <a:rPr lang="pl-PL" dirty="0"/>
              <a:t>trzeba podać </a:t>
            </a:r>
            <a:r>
              <a:rPr lang="pl-PL" b="1" dirty="0"/>
              <a:t>konkretną przyczynę</a:t>
            </a:r>
            <a:r>
              <a:rPr lang="pl-PL" dirty="0"/>
              <a:t> </a:t>
            </a:r>
          </a:p>
          <a:p>
            <a:r>
              <a:rPr lang="pl-PL" dirty="0"/>
              <a:t>są </a:t>
            </a:r>
            <a:r>
              <a:rPr lang="pl-PL" b="1" dirty="0"/>
              <a:t>terminy</a:t>
            </a:r>
            <a:r>
              <a:rPr lang="pl-PL" dirty="0"/>
              <a:t> (np. pracodawca ma 1 miesiąc od uzyskania informacji o przewinieniu)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77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Rozwiązanie umowy </a:t>
            </a:r>
            <a:br>
              <a:rPr lang="pl-PL" dirty="0"/>
            </a:br>
            <a:r>
              <a:rPr lang="pl-PL" dirty="0"/>
              <a:t>o pracę bez wypowiedzenia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Konsekwencje:</a:t>
            </a:r>
          </a:p>
          <a:p>
            <a:pPr marL="0" indent="0">
              <a:buNone/>
            </a:pPr>
            <a:endParaRPr lang="pl-PL" b="1" dirty="0"/>
          </a:p>
          <a:p>
            <a:r>
              <a:rPr lang="pl-PL" dirty="0"/>
              <a:t>pracodawca: brak okresu wypowiedzenia 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pracownik: może otrzymać odszkodowanie (jeśli rozwiązanie było nieuzasadnione)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975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Umowa-zlecenie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74618" y="1904999"/>
            <a:ext cx="10113818" cy="4255655"/>
          </a:xfrm>
        </p:spPr>
        <p:txBody>
          <a:bodyPr/>
          <a:lstStyle/>
          <a:p>
            <a:pPr algn="just"/>
            <a:r>
              <a:rPr lang="pl-PL" sz="2000" dirty="0"/>
              <a:t>cywilnoprawna umowa (art. 734-751 Kodeksu cywilnego), w której przyjmujący zlecenie zobowiązuje się do wykonania określonej czynności (usługi) dla zleceniodawcy. Charakteryzuje się elastycznością czasu </a:t>
            </a:r>
            <a:r>
              <a:rPr lang="pl-PL" sz="2000" dirty="0" smtClean="0"/>
              <a:t>i </a:t>
            </a:r>
            <a:r>
              <a:rPr lang="pl-PL" sz="2000" dirty="0"/>
              <a:t>miejsca pracy, brakiem ochrony pracowniczej (brak płatnych urlopów, choroby) oraz wymogiem stosowania minimalnej stawki </a:t>
            </a:r>
            <a:r>
              <a:rPr lang="pl-PL" sz="2000" dirty="0" smtClean="0"/>
              <a:t>godzinowej.</a:t>
            </a:r>
          </a:p>
          <a:p>
            <a:pPr marL="0" indent="0" algn="just">
              <a:buNone/>
            </a:pPr>
            <a:endParaRPr lang="pl-PL" sz="2000" dirty="0" smtClean="0"/>
          </a:p>
          <a:p>
            <a:pPr algn="just"/>
            <a:r>
              <a:rPr lang="pl-PL" sz="2000" dirty="0" smtClean="0"/>
              <a:t> </a:t>
            </a:r>
            <a:r>
              <a:rPr lang="pl-PL" sz="2000" dirty="0"/>
              <a:t>pracodawca korzystający z usług świadczonych na podstawie umów cywilnoprawnych jest zobowiązany do zapewnienia właściwej ochrony zleceniobiorcom. Rodzaj umowy nie zwalnia bowiem od obowiązku zagwarantowania bezpiecznych i higienicznych warunków pracy tak wobec pracowników, jak i </a:t>
            </a:r>
            <a:r>
              <a:rPr lang="pl-PL" sz="2000" dirty="0" smtClean="0"/>
              <a:t>zleceniobiorców.</a:t>
            </a:r>
            <a:endParaRPr lang="pl-PL" sz="2000" dirty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10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Rozwiązanie </a:t>
            </a:r>
            <a:r>
              <a:rPr lang="pl-PL" dirty="0" err="1" smtClean="0"/>
              <a:t>umowy-zlecenia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Co może być w samej </a:t>
            </a:r>
            <a:r>
              <a:rPr lang="pl-PL" b="1" dirty="0" smtClean="0"/>
              <a:t>umowie:</a:t>
            </a:r>
          </a:p>
          <a:p>
            <a:pPr marL="0" indent="0">
              <a:buNone/>
            </a:pPr>
            <a:endParaRPr lang="pl-PL" b="1" dirty="0"/>
          </a:p>
          <a:p>
            <a:r>
              <a:rPr lang="pl-PL" dirty="0"/>
              <a:t>Strony mogą ustalić:</a:t>
            </a:r>
          </a:p>
          <a:p>
            <a:r>
              <a:rPr lang="pl-PL" dirty="0"/>
              <a:t>okres wypowiedzenia (np. 7 dni) </a:t>
            </a:r>
          </a:p>
          <a:p>
            <a:r>
              <a:rPr lang="pl-PL" dirty="0"/>
              <a:t>kary umowne </a:t>
            </a:r>
          </a:p>
          <a:p>
            <a:r>
              <a:rPr lang="pl-PL" dirty="0"/>
              <a:t>konkretne zasady rozwiązania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197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800" dirty="0" smtClean="0">
                <a:solidFill>
                  <a:schemeClr val="accent2"/>
                </a:solidFill>
              </a:rPr>
              <a:t>Umowa o pracę</a:t>
            </a:r>
            <a:endParaRPr lang="pl-PL" sz="4800" dirty="0">
              <a:solidFill>
                <a:schemeClr val="accent2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217" y="1681018"/>
            <a:ext cx="11046691" cy="4230203"/>
          </a:xfrm>
        </p:spPr>
        <p:txBody>
          <a:bodyPr/>
          <a:lstStyle/>
          <a:p>
            <a:pPr algn="just"/>
            <a:r>
              <a:rPr lang="pl-PL" dirty="0"/>
              <a:t>podstawa nawiązania stosunku pracy, w której pracownik zobowiązuje się do osobistego świadczenia pracy na rzecz pracodawcy, pod jego kierownictwem oraz w miejscu i czasie przez niego wyznaczonym, a pracodawca do wypłaty wynagrodzenia. Jest to cywilnoprawna forma zatrudnienia regulowana przez </a:t>
            </a:r>
            <a:r>
              <a:rPr lang="pl-PL" u="sng" dirty="0" smtClean="0">
                <a:solidFill>
                  <a:srgbClr val="FF0000"/>
                </a:solidFill>
              </a:rPr>
              <a:t>Kodeks pracy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endParaRPr lang="pl-PL" dirty="0" smtClean="0"/>
          </a:p>
          <a:p>
            <a:pPr algn="just"/>
            <a:r>
              <a:rPr lang="pl-PL" dirty="0"/>
              <a:t>Umowę o pracę zawiera się na piśmie (art. 29 § 2 Kodeksu pracy). Jeżeli umowa o pracę nie zostanie zawarta na piśmie, pracodawca powinien najpóźniej w dniu rozpoczęcia przez pracownika pracy potwierdzić mu na piśmie ustalenia dotyczące stron umowy, rodzaju umowy oraz jej warunków. Pracodawca sporządza umowę o pracę co </a:t>
            </a:r>
            <a:r>
              <a:rPr lang="pl-PL" dirty="0" smtClean="0"/>
              <a:t>najmniej w </a:t>
            </a:r>
            <a:r>
              <a:rPr lang="pl-PL" dirty="0"/>
              <a:t>dwóch egzemplarzach, z których jeden doręcza pracownikowi, a drugi włącza do części B jego akt </a:t>
            </a:r>
            <a:r>
              <a:rPr lang="pl-PL" dirty="0" smtClean="0"/>
              <a:t>osobowych.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241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Rozwiązanie </a:t>
            </a:r>
            <a:r>
              <a:rPr lang="pl-PL" dirty="0" err="1" smtClean="0"/>
              <a:t>umowy-zlecenia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1419" y="1366982"/>
            <a:ext cx="10433194" cy="5384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/>
              <a:t>Zasada ogólna</a:t>
            </a:r>
          </a:p>
          <a:p>
            <a:pPr marL="0" indent="0">
              <a:buNone/>
            </a:pPr>
            <a:r>
              <a:rPr lang="pl-PL" dirty="0"/>
              <a:t>Umowę zlecenie można:</a:t>
            </a:r>
          </a:p>
          <a:p>
            <a:r>
              <a:rPr lang="pl-PL" dirty="0"/>
              <a:t>rozwiązać </a:t>
            </a:r>
            <a:r>
              <a:rPr lang="pl-PL" b="1" dirty="0"/>
              <a:t>w każdym czasie</a:t>
            </a:r>
            <a:r>
              <a:rPr lang="pl-PL" dirty="0"/>
              <a:t> </a:t>
            </a:r>
          </a:p>
          <a:p>
            <a:r>
              <a:rPr lang="pl-PL" b="1" dirty="0"/>
              <a:t>bez okresu wypowiedzenia</a:t>
            </a:r>
            <a:r>
              <a:rPr lang="pl-PL" dirty="0"/>
              <a:t> (jeśli strony nie ustaliły inaczej) </a:t>
            </a:r>
          </a:p>
          <a:p>
            <a:r>
              <a:rPr lang="pl-PL" dirty="0" smtClean="0"/>
              <a:t> </a:t>
            </a:r>
            <a:r>
              <a:rPr lang="pl-PL" dirty="0"/>
              <a:t>Dotyczy to zarówno zleceniodawcy, jak i zleceniobiorcy</a:t>
            </a:r>
          </a:p>
          <a:p>
            <a:pPr marL="0" indent="0">
              <a:buNone/>
            </a:pPr>
            <a:r>
              <a:rPr lang="pl-PL" b="1" dirty="0"/>
              <a:t>Choć można rozwiązać umowę w każdej chwili, to:</a:t>
            </a:r>
          </a:p>
          <a:p>
            <a:pPr marL="0" indent="0">
              <a:buNone/>
            </a:pPr>
            <a:r>
              <a:rPr lang="pl-PL" b="1" dirty="0" smtClean="0"/>
              <a:t> </a:t>
            </a:r>
            <a:r>
              <a:rPr lang="pl-PL" b="1" dirty="0"/>
              <a:t>Jeśli jest „ważny powód”:</a:t>
            </a:r>
          </a:p>
          <a:p>
            <a:r>
              <a:rPr lang="pl-PL" dirty="0"/>
              <a:t>rozwiązanie jest bezpieczne prawnie </a:t>
            </a:r>
          </a:p>
          <a:p>
            <a:r>
              <a:rPr lang="pl-PL" dirty="0"/>
              <a:t>nie trzeba płacić odszkodowania </a:t>
            </a:r>
          </a:p>
          <a:p>
            <a:pPr marL="0" indent="0">
              <a:buNone/>
            </a:pPr>
            <a:r>
              <a:rPr lang="pl-PL" b="1" dirty="0"/>
              <a:t>Przykłady ważnych powodów:</a:t>
            </a:r>
          </a:p>
          <a:p>
            <a:r>
              <a:rPr lang="pl-PL" dirty="0"/>
              <a:t>brak wypłaty wynagrodzenia </a:t>
            </a:r>
          </a:p>
          <a:p>
            <a:r>
              <a:rPr lang="pl-PL" dirty="0"/>
              <a:t>utrata zaufania </a:t>
            </a:r>
          </a:p>
          <a:p>
            <a:r>
              <a:rPr lang="pl-PL" dirty="0"/>
              <a:t>zmiana sytuacji życiowej </a:t>
            </a:r>
          </a:p>
          <a:p>
            <a:r>
              <a:rPr lang="pl-PL" dirty="0"/>
              <a:t>choroba </a:t>
            </a:r>
          </a:p>
          <a:p>
            <a:r>
              <a:rPr lang="pl-PL" dirty="0"/>
              <a:t>niewywiązywanie się z umowy przez drugą stronę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458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Rozwiązanie </a:t>
            </a:r>
            <a:r>
              <a:rPr lang="pl-PL" dirty="0" err="1" smtClean="0"/>
              <a:t>umowy-zlecenia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36436" y="1905000"/>
            <a:ext cx="9768176" cy="44034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Jeśli NIE ma ważnego powodu:</a:t>
            </a:r>
          </a:p>
          <a:p>
            <a:r>
              <a:rPr lang="pl-PL" dirty="0"/>
              <a:t>druga strona może żądać </a:t>
            </a:r>
            <a:r>
              <a:rPr lang="pl-PL" b="1" dirty="0" smtClean="0"/>
              <a:t>odszkodowania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b="1" dirty="0" smtClean="0"/>
          </a:p>
          <a:p>
            <a:pPr marL="0" indent="0">
              <a:buNone/>
            </a:pPr>
            <a:r>
              <a:rPr lang="pl-PL" b="1" dirty="0" smtClean="0"/>
              <a:t>Rozliczenie </a:t>
            </a:r>
            <a:r>
              <a:rPr lang="pl-PL" b="1" dirty="0"/>
              <a:t>po rozwiązaniu</a:t>
            </a:r>
          </a:p>
          <a:p>
            <a:r>
              <a:rPr lang="pl-PL" dirty="0"/>
              <a:t>Po zakończeniu umowy:</a:t>
            </a:r>
          </a:p>
          <a:p>
            <a:r>
              <a:rPr lang="pl-PL" dirty="0"/>
              <a:t>należy zapłacić za wykonaną część zlecenia </a:t>
            </a:r>
          </a:p>
          <a:p>
            <a:r>
              <a:rPr lang="pl-PL" dirty="0"/>
              <a:t>zwrócić ewentualne koszty poniesione przez zleceniobiorcę</a:t>
            </a:r>
          </a:p>
          <a:p>
            <a:pPr marL="0" indent="0">
              <a:buNone/>
            </a:pPr>
            <a:r>
              <a:rPr lang="pl-PL" b="1" dirty="0"/>
              <a:t>Forma rozwiązania</a:t>
            </a:r>
          </a:p>
          <a:p>
            <a:r>
              <a:rPr lang="pl-PL" dirty="0"/>
              <a:t>najlepiej </a:t>
            </a:r>
            <a:r>
              <a:rPr lang="pl-PL" b="1" dirty="0"/>
              <a:t>pisemna</a:t>
            </a:r>
            <a:r>
              <a:rPr lang="pl-PL" dirty="0"/>
              <a:t> (dla dowodu) </a:t>
            </a:r>
          </a:p>
          <a:p>
            <a:r>
              <a:rPr lang="pl-PL" dirty="0"/>
              <a:t>często wystarczy krótkie oświadczenie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632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o dzieło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37673" y="2327564"/>
            <a:ext cx="10266939" cy="358365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 to </a:t>
            </a:r>
            <a:r>
              <a:rPr lang="pl-PL" dirty="0">
                <a:hlinkClick r:id="rId2"/>
              </a:rPr>
              <a:t>umowa rezultatu</a:t>
            </a:r>
            <a:r>
              <a:rPr lang="pl-PL" dirty="0"/>
              <a:t>, </a:t>
            </a:r>
            <a:endParaRPr lang="pl-PL" dirty="0" smtClean="0"/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w </a:t>
            </a:r>
            <a:r>
              <a:rPr lang="pl-PL" dirty="0"/>
              <a:t>której wykonawca zobowiązuje się do </a:t>
            </a:r>
            <a:r>
              <a:rPr lang="pl-PL" dirty="0" smtClean="0"/>
              <a:t>stworzenia </a:t>
            </a:r>
            <a:r>
              <a:rPr lang="pl-PL" dirty="0"/>
              <a:t>konkretnego, zindywidualizowanego dzieła (np. napisanie tekstu, </a:t>
            </a:r>
            <a:r>
              <a:rPr lang="pl-PL" dirty="0" smtClean="0"/>
              <a:t>stworzenie </a:t>
            </a:r>
            <a:r>
              <a:rPr lang="pl-PL" dirty="0"/>
              <a:t>grafiki</a:t>
            </a:r>
            <a:r>
              <a:rPr lang="pl-PL" dirty="0" smtClean="0"/>
              <a:t>)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za wynagrodzeniem. Jest to umowa cywilnoprawna, co </a:t>
            </a:r>
            <a:r>
              <a:rPr lang="pl-PL" dirty="0" smtClean="0"/>
              <a:t>do </a:t>
            </a:r>
            <a:r>
              <a:rPr lang="pl-PL" dirty="0"/>
              <a:t>zasady </a:t>
            </a:r>
            <a:r>
              <a:rPr lang="pl-PL" b="1" dirty="0" smtClean="0"/>
              <a:t>nieoskładkowana</a:t>
            </a:r>
          </a:p>
          <a:p>
            <a:pPr marL="0" indent="0" algn="just">
              <a:buNone/>
            </a:pPr>
            <a:r>
              <a:rPr lang="pl-PL" b="1" dirty="0" smtClean="0"/>
              <a:t> </a:t>
            </a:r>
            <a:r>
              <a:rPr lang="pl-PL" b="1" dirty="0"/>
              <a:t>(brak ZUS)</a:t>
            </a:r>
            <a:r>
              <a:rPr lang="pl-PL" dirty="0"/>
              <a:t>, co czyni ją tańszą dla zamawiającego.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Podlega </a:t>
            </a:r>
            <a:r>
              <a:rPr lang="pl-PL" dirty="0"/>
              <a:t>opodatkowaniu PIT (12% w 2026 r.)</a:t>
            </a:r>
          </a:p>
        </p:txBody>
      </p:sp>
    </p:spTree>
    <p:extLst>
      <p:ext uri="{BB962C8B-B14F-4D97-AF65-F5344CB8AC3E}">
        <p14:creationId xmlns:p14="http://schemas.microsoft.com/office/powerpoint/2010/main" val="57417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o dzieło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71418" y="2309091"/>
            <a:ext cx="10187710" cy="306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Aft>
                <a:spcPts val="800"/>
              </a:spcAft>
            </a:pPr>
            <a:r>
              <a:rPr lang="pl-PL" b="1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powinna zawierać umowa:</a:t>
            </a:r>
          </a:p>
          <a:p>
            <a:pPr>
              <a:lnSpc>
                <a:spcPts val="1800"/>
              </a:lnSpc>
              <a:spcAft>
                <a:spcPts val="800"/>
              </a:spcAft>
            </a:pPr>
            <a:endParaRPr lang="pl-PL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1.Dane stron (zamawiający i przyjmujący zamówienie).</a:t>
            </a: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tabLst>
                <a:tab pos="457200" algn="l"/>
              </a:tabLst>
            </a:pPr>
            <a:endParaRPr lang="pl-PL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2.Precyzyjny opis dzieła (rezultatu).</a:t>
            </a: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tabLst>
                <a:tab pos="457200" algn="l"/>
              </a:tabLst>
            </a:pPr>
            <a:endParaRPr lang="pl-PL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3.Termin wykonania.</a:t>
            </a: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tabLst>
                <a:tab pos="457200" algn="l"/>
              </a:tabLst>
            </a:pPr>
            <a:endParaRPr lang="pl-PL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4.Wysokość wynagrodzenia i sposób jego wypłaty. </a:t>
            </a:r>
            <a:endParaRPr lang="pl-PL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pl-P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Umowa o dzieło różni się od umowy zlecenia tym, że ta pierwsza wymaga konkretnego efektu, podczas gdy umowa zlecenia dotyczy starannego działania</a:t>
            </a: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82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o dzieło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440873" y="1440873"/>
            <a:ext cx="9291782" cy="5042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Aft>
                <a:spcPts val="800"/>
              </a:spcAft>
            </a:pPr>
            <a:r>
              <a:rPr lang="pl-PL" b="1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Kluczowe cechy umowy o dzieło:</a:t>
            </a:r>
            <a:endParaRPr lang="pl-PL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b="1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Cel:</a:t>
            </a: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pl-PL" dirty="0">
              <a:solidFill>
                <a:srgbClr val="0A0A0A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Osiągnięcie określonego rezultatu, a nie samo wykonywanie pracy.</a:t>
            </a: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pl-PL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b="1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Brak ZUS:</a:t>
            </a: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pl-PL" dirty="0">
              <a:solidFill>
                <a:srgbClr val="0A0A0A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Wykonawca nie podlega ubezpieczeniom społecznym ani zdrowotnemu, chyba że umowa jest zawarta z własnym pracodawcą.</a:t>
            </a: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pl-PL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pl-PL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b="1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Podatki:</a:t>
            </a: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Opodatkowanie 12% lub 32% (PIT) z możliwością stosowania 20% lub 50% kosztów uzyskania przychodu</a:t>
            </a:r>
            <a:r>
              <a:rPr lang="pl-P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pl-PL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b="1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Odpowiedzialność:</a:t>
            </a: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pl-PL" dirty="0" smtClean="0">
              <a:solidFill>
                <a:srgbClr val="0A0A0A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Wykonawca odpowiada za wady dzieła i </a:t>
            </a:r>
            <a:r>
              <a:rPr lang="pl-PL" dirty="0" smtClean="0">
                <a:solidFill>
                  <a:srgbClr val="0A0A0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terminowe jego oddanie.</a:t>
            </a:r>
            <a:endParaRPr lang="pl-PL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b="1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Swoboda:</a:t>
            </a: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pl-PL" dirty="0" smtClean="0">
              <a:solidFill>
                <a:srgbClr val="0A0A0A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pl-PL" dirty="0" smtClean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Wykonawca sam decyduje o czasie i miejscu pracy.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86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o dzieło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3927" y="1905000"/>
            <a:ext cx="10100685" cy="4006222"/>
          </a:xfrm>
        </p:spPr>
        <p:txBody>
          <a:bodyPr/>
          <a:lstStyle/>
          <a:p>
            <a:pPr algn="just"/>
            <a:r>
              <a:rPr lang="pl-PL" dirty="0" smtClean="0"/>
              <a:t>Wykonawcami mogą być osoby fizyczne: pełnoletnie, z ograniczoną zdolnością do czynności </a:t>
            </a:r>
            <a:r>
              <a:rPr lang="pl-PL" dirty="0" smtClean="0"/>
              <a:t>prawnych, tj</a:t>
            </a:r>
            <a:r>
              <a:rPr lang="pl-PL" dirty="0" smtClean="0"/>
              <a:t>. w wieku 13 do 18 lat( wymagana jest zgoda opiekunów prawnych) oraz osoby prawne.</a:t>
            </a:r>
          </a:p>
          <a:p>
            <a:pPr algn="just"/>
            <a:r>
              <a:rPr lang="pl-PL" dirty="0" smtClean="0"/>
              <a:t>Nie ma cech podporządkowania –wykonawca sam organizuje sobie pracę</a:t>
            </a:r>
            <a:r>
              <a:rPr lang="pl-PL" dirty="0" smtClean="0"/>
              <a:t>, w </a:t>
            </a:r>
            <a:r>
              <a:rPr lang="pl-PL" dirty="0" smtClean="0"/>
              <a:t>wyniku której powstaje dzieło oznaczone w umowie.</a:t>
            </a:r>
          </a:p>
          <a:p>
            <a:pPr algn="just"/>
            <a:r>
              <a:rPr lang="pl-PL" dirty="0" smtClean="0"/>
              <a:t>Jest umową odpłatną, tj. wykonawca dzieła ma prawo do wynagrodzenia określonego w umowie.</a:t>
            </a:r>
          </a:p>
          <a:p>
            <a:pPr algn="just"/>
            <a:r>
              <a:rPr lang="pl-PL" dirty="0" smtClean="0"/>
              <a:t>Wykonawca ponosi odpowiedzialność za wady wykonanego dzieła.</a:t>
            </a:r>
          </a:p>
          <a:p>
            <a:pPr algn="just"/>
            <a:r>
              <a:rPr lang="pl-PL" dirty="0" smtClean="0"/>
              <a:t>Wynagrodzenie  z umowy o dzieło nie podlega ochronie n zasadach przepisów Kodeksu pracy.</a:t>
            </a:r>
          </a:p>
          <a:p>
            <a:pPr algn="just"/>
            <a:r>
              <a:rPr lang="pl-PL" dirty="0" smtClean="0"/>
              <a:t>Dopuszczalna jest forma ustna zawarcia umowy.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221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o dzieło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93455" y="1764145"/>
            <a:ext cx="9611157" cy="4147077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Umowę o dzieło regulują przepisy Kodeksu Cywilnego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Umowa o dzieło autorskie ma korzystniej naliczony dla wykonawcy </a:t>
            </a:r>
            <a:r>
              <a:rPr lang="pl-PL" dirty="0" smtClean="0"/>
              <a:t>podatek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 smtClean="0"/>
              <a:t>dochodowy od osób fizycznych, jeśli rezultat podlega ochronie praw autorskiego i praw pokrewnych.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016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agencyjna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4182" y="1644073"/>
            <a:ext cx="11268363" cy="52139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b="1" dirty="0">
                <a:solidFill>
                  <a:schemeClr val="tx1"/>
                </a:solidFill>
              </a:rPr>
              <a:t>Umowa agencyjna</a:t>
            </a:r>
            <a:r>
              <a:rPr lang="pl-PL" dirty="0">
                <a:solidFill>
                  <a:schemeClr val="tx1"/>
                </a:solidFill>
              </a:rPr>
              <a:t> to umowa cywilnoprawna, w której agent zobowiązuje się </a:t>
            </a:r>
            <a:r>
              <a:rPr lang="pl-PL" dirty="0" smtClean="0">
                <a:solidFill>
                  <a:schemeClr val="tx1"/>
                </a:solidFill>
              </a:rPr>
              <a:t>do</a:t>
            </a:r>
            <a:r>
              <a:rPr lang="pl-PL" dirty="0">
                <a:solidFill>
                  <a:schemeClr val="tx1"/>
                </a:solidFill>
              </a:rPr>
              <a:t> </a:t>
            </a:r>
            <a:r>
              <a:rPr lang="pl-PL" dirty="0" smtClean="0">
                <a:solidFill>
                  <a:schemeClr val="tx1"/>
                </a:solidFill>
              </a:rPr>
              <a:t>stałego</a:t>
            </a:r>
          </a:p>
          <a:p>
            <a:pPr marL="0" indent="0" algn="just">
              <a:buNone/>
            </a:pPr>
            <a:r>
              <a:rPr lang="pl-PL" dirty="0">
                <a:solidFill>
                  <a:schemeClr val="tx1"/>
                </a:solidFill>
              </a:rPr>
              <a:t> </a:t>
            </a:r>
            <a:r>
              <a:rPr lang="pl-PL" dirty="0" smtClean="0">
                <a:solidFill>
                  <a:schemeClr val="tx1"/>
                </a:solidFill>
              </a:rPr>
              <a:t>pośredniczenia</a:t>
            </a:r>
            <a:r>
              <a:rPr lang="pl-PL" dirty="0">
                <a:solidFill>
                  <a:schemeClr val="tx1"/>
                </a:solidFill>
              </a:rPr>
              <a:t> lub zawierania umów w imieniu przedsiębiorcy, </a:t>
            </a:r>
            <a:r>
              <a:rPr lang="pl-PL" dirty="0" smtClean="0">
                <a:solidFill>
                  <a:schemeClr val="tx1"/>
                </a:solidFill>
              </a:rPr>
              <a:t>za</a:t>
            </a:r>
            <a:r>
              <a:rPr lang="pl-PL" dirty="0">
                <a:solidFill>
                  <a:schemeClr val="tx1"/>
                </a:solidFill>
              </a:rPr>
              <a:t> wynagrodzeniem</a:t>
            </a:r>
            <a:r>
              <a:rPr lang="pl-PL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chemeClr val="tx1"/>
                </a:solidFill>
              </a:rPr>
              <a:t>Obowiązkiem agenta jest przekazanie informacji, które mają znaczenie dla dającego zlecenie, oraz przestrzeganie przez niego zasad.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chemeClr val="tx1"/>
                </a:solidFill>
              </a:rPr>
              <a:t>Dający zlecenie jest zobowiązany do przekazywania dokumentów agentowi  i informacji potrzebnych do </a:t>
            </a:r>
            <a:r>
              <a:rPr lang="pl-PL" dirty="0" smtClean="0">
                <a:solidFill>
                  <a:schemeClr val="tx1"/>
                </a:solidFill>
              </a:rPr>
              <a:t>prawidłowego wykonywania </a:t>
            </a:r>
            <a:r>
              <a:rPr lang="pl-PL" dirty="0" smtClean="0">
                <a:solidFill>
                  <a:schemeClr val="tx1"/>
                </a:solidFill>
              </a:rPr>
              <a:t>umowy oraz wypłacania należnego agentowi wynagrodzenia w formie </a:t>
            </a:r>
            <a:r>
              <a:rPr lang="pl-PL" dirty="0" smtClean="0">
                <a:solidFill>
                  <a:schemeClr val="tx1"/>
                </a:solidFill>
              </a:rPr>
              <a:t>prowizji w </a:t>
            </a:r>
            <a:r>
              <a:rPr lang="pl-PL" dirty="0" smtClean="0">
                <a:solidFill>
                  <a:schemeClr val="tx1"/>
                </a:solidFill>
              </a:rPr>
              <a:t>zależności od liczby lub </a:t>
            </a:r>
            <a:r>
              <a:rPr lang="pl-PL" dirty="0" smtClean="0">
                <a:solidFill>
                  <a:schemeClr val="tx1"/>
                </a:solidFill>
              </a:rPr>
              <a:t>wartości zawartych </a:t>
            </a:r>
            <a:r>
              <a:rPr lang="pl-PL" dirty="0" smtClean="0">
                <a:solidFill>
                  <a:schemeClr val="tx1"/>
                </a:solidFill>
              </a:rPr>
              <a:t>umów</a:t>
            </a:r>
            <a:r>
              <a:rPr lang="pl-PL" dirty="0" smtClean="0">
                <a:solidFill>
                  <a:schemeClr val="tx1"/>
                </a:solidFill>
              </a:rPr>
              <a:t>.</a:t>
            </a:r>
            <a:endParaRPr lang="pl-PL" dirty="0" smtClean="0"/>
          </a:p>
          <a:p>
            <a:pPr marL="0" indent="0" algn="just">
              <a:buNone/>
            </a:pPr>
            <a:r>
              <a:rPr lang="pl-PL" b="1" dirty="0" smtClean="0"/>
              <a:t>Umowa agencyjna może mieć charakter:</a:t>
            </a:r>
          </a:p>
          <a:p>
            <a:pPr marL="0" indent="0" algn="just">
              <a:buNone/>
            </a:pPr>
            <a:r>
              <a:rPr lang="pl-PL" dirty="0" smtClean="0"/>
              <a:t>1.pośredniczący-agent aranżuje możliwość zawarcia umowy między </a:t>
            </a:r>
            <a:r>
              <a:rPr lang="pl-PL" dirty="0" err="1" smtClean="0"/>
              <a:t>zleceniającym</a:t>
            </a:r>
            <a:r>
              <a:rPr lang="pl-PL" dirty="0" smtClean="0"/>
              <a:t>, </a:t>
            </a:r>
          </a:p>
          <a:p>
            <a:pPr marL="0" indent="0" algn="just">
              <a:buNone/>
            </a:pPr>
            <a:r>
              <a:rPr lang="pl-PL" dirty="0" smtClean="0"/>
              <a:t>na rzecz którego pracuje a klientem</a:t>
            </a:r>
          </a:p>
          <a:p>
            <a:pPr marL="0" indent="0" algn="just">
              <a:buNone/>
            </a:pPr>
            <a:r>
              <a:rPr lang="pl-PL" dirty="0" smtClean="0"/>
              <a:t>2.przedstawicielski: agent może zawierać umowy w imieniu zleceniodawcy</a:t>
            </a:r>
            <a:r>
              <a:rPr lang="pl-PL" dirty="0" smtClean="0"/>
              <a:t>.</a:t>
            </a: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Umowę agencyjną regulują przepisy Kodeksu cywilnego.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945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Kontrakt menadżerski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cywilnoprawna umowa nienazwana (art. 750 Kodeksu cywilnego), </a:t>
            </a:r>
          </a:p>
          <a:p>
            <a:pPr marL="0" indent="0">
              <a:buNone/>
            </a:pPr>
            <a:r>
              <a:rPr lang="pl-PL" dirty="0" smtClean="0"/>
              <a:t>na </a:t>
            </a:r>
            <a:r>
              <a:rPr lang="pl-PL" dirty="0"/>
              <a:t>podstawie której osoba fizyczna zarządza przedsiębiorstwem w imieniu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właściciela</a:t>
            </a:r>
            <a:r>
              <a:rPr lang="pl-PL" dirty="0"/>
              <a:t>. </a:t>
            </a: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Charakteryzuje </a:t>
            </a:r>
            <a:r>
              <a:rPr lang="pl-PL" dirty="0"/>
              <a:t>się dużą swobodą kształtowania relacji, brakiem podległości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służbowej </a:t>
            </a:r>
            <a:r>
              <a:rPr lang="pl-PL" dirty="0"/>
              <a:t>oraz brakiem urlopu, chyba że umowa stanowi inaczej.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Jest </a:t>
            </a:r>
            <a:r>
              <a:rPr lang="pl-PL" dirty="0"/>
              <a:t>opodatkowany PIT (12%/32%) i podlega składkom </a:t>
            </a:r>
            <a:r>
              <a:rPr lang="pl-PL" dirty="0" smtClean="0"/>
              <a:t>ZUS.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873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Kontrakt menadżerski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77818" y="1228437"/>
            <a:ext cx="10026794" cy="5292436"/>
          </a:xfrm>
        </p:spPr>
        <p:txBody>
          <a:bodyPr>
            <a:normAutofit lnSpcReduction="10000"/>
          </a:bodyPr>
          <a:lstStyle/>
          <a:p>
            <a:pPr lvl="0"/>
            <a:r>
              <a:rPr lang="pl-PL" b="1" dirty="0"/>
              <a:t>Strony umowy</a:t>
            </a:r>
            <a:r>
              <a:rPr lang="pl-PL" b="1" dirty="0" smtClean="0"/>
              <a:t>:</a:t>
            </a:r>
          </a:p>
          <a:p>
            <a:pPr marL="0" lvl="0" indent="0">
              <a:buNone/>
            </a:pPr>
            <a:r>
              <a:rPr lang="pl-PL" dirty="0"/>
              <a:t> Przedsiębiorca (zleceniodawca) oraz menedżer (osoba fizyczna lub firma prowadząca działalność gospodarczą).</a:t>
            </a:r>
          </a:p>
          <a:p>
            <a:pPr lvl="0"/>
            <a:r>
              <a:rPr lang="pl-PL" b="1" dirty="0"/>
              <a:t>Charakter prawny:</a:t>
            </a:r>
            <a:r>
              <a:rPr lang="pl-PL" dirty="0"/>
              <a:t> </a:t>
            </a:r>
            <a:endParaRPr lang="pl-PL" dirty="0" smtClean="0"/>
          </a:p>
          <a:p>
            <a:pPr marL="0" lvl="0" indent="0">
              <a:buNone/>
            </a:pPr>
            <a:r>
              <a:rPr lang="pl-PL" dirty="0" smtClean="0"/>
              <a:t>Jest </a:t>
            </a:r>
            <a:r>
              <a:rPr lang="pl-PL" dirty="0"/>
              <a:t>to umowa o świadczenie usług, do której stosuje się przepisy o zleceniu.</a:t>
            </a:r>
          </a:p>
          <a:p>
            <a:pPr lvl="0"/>
            <a:r>
              <a:rPr lang="pl-PL" b="1" dirty="0"/>
              <a:t>Elastyczność: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 Strony mogą dowolnie ustalić zakres obowiązków, odpowiedzialność, zasady wynagradzania (np. premie za wyniki) oraz warunki rozwiązania umowy.</a:t>
            </a:r>
          </a:p>
          <a:p>
            <a:pPr lvl="0"/>
            <a:r>
              <a:rPr lang="pl-PL" b="1" dirty="0"/>
              <a:t>Brak ochrony pracowniczej:</a:t>
            </a:r>
            <a:r>
              <a:rPr lang="pl-PL" dirty="0"/>
              <a:t> </a:t>
            </a:r>
            <a:endParaRPr lang="pl-PL" dirty="0" smtClean="0"/>
          </a:p>
          <a:p>
            <a:pPr marL="0" lvl="0" indent="0">
              <a:buNone/>
            </a:pPr>
            <a:r>
              <a:rPr lang="pl-PL" dirty="0" smtClean="0"/>
              <a:t>W </a:t>
            </a:r>
            <a:r>
              <a:rPr lang="pl-PL" dirty="0"/>
              <a:t>przeciwieństwie do umowy o pracę, menedżera nie chronią przepisy Kodeksu pracy (brak urlopów wypoczynkowych, płatnych nadgodzin czy ograniczeń w rozwiązaniu umowy), chyba że umowa stanowi inaczej.</a:t>
            </a:r>
          </a:p>
          <a:p>
            <a:pPr lvl="0"/>
            <a:r>
              <a:rPr lang="pl-PL" b="1" dirty="0"/>
              <a:t>ZUS i podatki:</a:t>
            </a:r>
            <a:r>
              <a:rPr lang="pl-PL" dirty="0"/>
              <a:t> </a:t>
            </a:r>
            <a:endParaRPr lang="pl-PL" dirty="0" smtClean="0"/>
          </a:p>
          <a:p>
            <a:pPr marL="0" lvl="0" indent="0">
              <a:buNone/>
            </a:pPr>
            <a:r>
              <a:rPr lang="pl-PL" dirty="0" smtClean="0"/>
              <a:t>Menedżer </a:t>
            </a:r>
            <a:r>
              <a:rPr lang="pl-PL" dirty="0"/>
              <a:t>podlega obowiązkowo ubezpieczeniom emerytalnemu, rentowym, wypadkowemu i zdrowotnemu. Ubezpieczenie chorobowe jest dobrowolne.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19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o pracę na okres próbny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8981" y="1717964"/>
            <a:ext cx="10889673" cy="419325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 smtClean="0"/>
              <a:t>1.</a:t>
            </a:r>
            <a:r>
              <a:rPr lang="pl-PL" dirty="0"/>
              <a:t> Umowę o pracę zawiera się na okres próbny, na czas określony albo na czas nieokreślony. 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2.</a:t>
            </a:r>
            <a:r>
              <a:rPr lang="pl-PL" dirty="0"/>
              <a:t> Umowę o pracę na okres próbny zawiera się na okres nieprzekraczający 3 miesięcy,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z </a:t>
            </a:r>
            <a:r>
              <a:rPr lang="pl-PL" dirty="0"/>
              <a:t>zastrzeżeniem § 21–23, w celu sprawdzenia kwalifikacji pracownika i możliwości jego </a:t>
            </a:r>
            <a:r>
              <a:rPr lang="pl-PL" dirty="0" smtClean="0"/>
              <a:t>zatrudnienia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w celu wykonywania określonego rodzaju pracy. </a:t>
            </a:r>
          </a:p>
          <a:p>
            <a:pPr marL="0" indent="0" algn="just">
              <a:buNone/>
            </a:pPr>
            <a:r>
              <a:rPr lang="pl-PL" dirty="0" smtClean="0"/>
              <a:t>3.Strony </a:t>
            </a:r>
            <a:r>
              <a:rPr lang="pl-PL" dirty="0"/>
              <a:t>mogą uzgodnić w umowie o pracę na okres próbny, że umowę tę przedłuża się o czas urlopu, a także o czas innej usprawiedliwionej nieobecności pracownika w pracy, jeżeli wystąpią takie nieobecności.</a:t>
            </a:r>
          </a:p>
          <a:p>
            <a:pPr marL="0" indent="0" algn="just">
              <a:buNone/>
            </a:pPr>
            <a:r>
              <a:rPr lang="pl-PL" b="1" dirty="0" smtClean="0"/>
              <a:t>4.</a:t>
            </a:r>
            <a:r>
              <a:rPr lang="pl-PL" b="1" dirty="0"/>
              <a:t> </a:t>
            </a:r>
            <a:r>
              <a:rPr lang="pl-PL" dirty="0"/>
              <a:t>Umowę o pracę na okres próbny zawiera się na okres nieprzekraczający: 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1 miesiąca — w przypadku zamiaru zawarcia umowy o pracę na czas określony krótszy niż 6 miesięcy; 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2 miesięcy — w przypadku zamiaru zawarcia umowy o pracę na czas określony wynoszący co najmniej 6 miesięcy i krótszy niż 12 miesięcy.</a:t>
            </a:r>
          </a:p>
          <a:p>
            <a:pPr marL="0" indent="0" algn="just">
              <a:buNone/>
            </a:pPr>
            <a:r>
              <a:rPr lang="pl-PL" dirty="0" smtClean="0"/>
              <a:t>5.Strony </a:t>
            </a:r>
            <a:r>
              <a:rPr lang="pl-PL" dirty="0"/>
              <a:t>mogą jednokrotnie wydłużyć w umowie o pracę na okres próbny okresy, o których mowa w § 22, nie więcej jednak niż o 1 miesiąc, jeżeli jest to uzasadnione rodzajem pracy.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98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Kontrakt menadżerski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Zalety kontraktu:</a:t>
            </a:r>
            <a:endParaRPr lang="pl-PL" dirty="0"/>
          </a:p>
          <a:p>
            <a:pPr lvl="0"/>
            <a:r>
              <a:rPr lang="pl-PL" b="1" dirty="0"/>
              <a:t>Dla firmy:</a:t>
            </a:r>
            <a:r>
              <a:rPr lang="pl-PL" dirty="0"/>
              <a:t> Profesjonalne zarządzanie bez konieczności zatrudniania na etat, możliwość szybkiego zakończenia współpracy.</a:t>
            </a:r>
          </a:p>
          <a:p>
            <a:pPr lvl="0"/>
            <a:r>
              <a:rPr lang="pl-PL" b="1" dirty="0"/>
              <a:t>Dla menedżera:</a:t>
            </a:r>
            <a:r>
              <a:rPr lang="pl-PL" dirty="0"/>
              <a:t> Wyższe zarobki, duża samodzielność, możliwość rozliczania w ramach własnej działalności </a:t>
            </a:r>
            <a:r>
              <a:rPr lang="pl-PL" smtClean="0"/>
              <a:t>gospodarczej.</a:t>
            </a:r>
          </a:p>
          <a:p>
            <a:pPr marL="0" lv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Kontrakt </a:t>
            </a:r>
            <a:r>
              <a:rPr lang="pl-PL" dirty="0"/>
              <a:t>menedżerski jest często wybierany dla członków zarządu, </a:t>
            </a:r>
            <a:r>
              <a:rPr lang="pl-PL" dirty="0" smtClean="0"/>
              <a:t>dyrektorów</a:t>
            </a:r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i kadry kierowniczej najwyższego szczebla.</a:t>
            </a:r>
          </a:p>
          <a:p>
            <a:pPr marL="0" indent="0">
              <a:buNone/>
            </a:pPr>
            <a:r>
              <a:rPr lang="pl-PL" dirty="0"/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1306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Ważne: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05527" y="1905000"/>
            <a:ext cx="9999085" cy="4006222"/>
          </a:xfrm>
        </p:spPr>
        <p:txBody>
          <a:bodyPr>
            <a:normAutofit lnSpcReduction="10000"/>
          </a:bodyPr>
          <a:lstStyle/>
          <a:p>
            <a:r>
              <a:rPr lang="pl-PL" b="1" dirty="0"/>
              <a:t>Etat</a:t>
            </a:r>
            <a:r>
              <a:rPr lang="pl-PL" dirty="0"/>
              <a:t>-potoczne określenie pracy na podstawie umowy o pracę regulowanej przez Kodeks pracy. Oznacza stałe zatrudnienie z pełnymi prawami pracowniczymi.</a:t>
            </a:r>
            <a:endParaRPr lang="pl-PL" dirty="0" smtClean="0"/>
          </a:p>
          <a:p>
            <a:r>
              <a:rPr lang="pl-PL" b="1" dirty="0"/>
              <a:t>Godziny </a:t>
            </a:r>
            <a:r>
              <a:rPr lang="pl-PL" b="1" dirty="0" smtClean="0"/>
              <a:t>nadliczbowe- </a:t>
            </a:r>
            <a:r>
              <a:rPr lang="pl-PL" dirty="0" smtClean="0"/>
              <a:t>Godziny </a:t>
            </a:r>
            <a:r>
              <a:rPr lang="pl-PL" dirty="0"/>
              <a:t>nadliczbowe to praca wykonywana ponad obowiązujące normy czasu pracy określone w Kodeks pracy</a:t>
            </a:r>
            <a:endParaRPr lang="pl-PL" dirty="0" smtClean="0"/>
          </a:p>
          <a:p>
            <a:r>
              <a:rPr lang="pl-PL" b="1" dirty="0"/>
              <a:t>Godziny </a:t>
            </a:r>
            <a:r>
              <a:rPr lang="pl-PL" b="1" dirty="0" smtClean="0"/>
              <a:t>ponadwymiarowe- </a:t>
            </a:r>
            <a:r>
              <a:rPr lang="pl-PL" dirty="0" smtClean="0"/>
              <a:t>to </a:t>
            </a:r>
            <a:r>
              <a:rPr lang="pl-PL" dirty="0"/>
              <a:t>pojęcie używane głównie przy pracy na niepełny etat i wynika z zasad określonych w Kodeks pracy.</a:t>
            </a:r>
            <a:endParaRPr lang="pl-PL" dirty="0" smtClean="0"/>
          </a:p>
          <a:p>
            <a:r>
              <a:rPr lang="pl-PL" b="1" dirty="0"/>
              <a:t>Kodeks </a:t>
            </a:r>
            <a:r>
              <a:rPr lang="pl-PL" b="1" dirty="0" smtClean="0"/>
              <a:t>cywilny- </a:t>
            </a:r>
            <a:r>
              <a:rPr lang="pl-PL" dirty="0" smtClean="0"/>
              <a:t>to </a:t>
            </a:r>
            <a:r>
              <a:rPr lang="pl-PL" dirty="0"/>
              <a:t>jedna z najważniejszych ustaw w Polsce – reguluje relacje między osobami fizycznymi i firmami w życiu codziennym oraz biznesie</a:t>
            </a:r>
            <a:endParaRPr lang="pl-PL" dirty="0" smtClean="0"/>
          </a:p>
          <a:p>
            <a:r>
              <a:rPr lang="pl-PL" b="1" dirty="0"/>
              <a:t>Kodeks pracy</a:t>
            </a:r>
            <a:r>
              <a:rPr lang="pl-PL" dirty="0"/>
              <a:t>-to podstawowa ustawa regulująca stosunek pracy w Polsce – czyli wszystkie zasady zatrudnienia na </a:t>
            </a:r>
            <a:r>
              <a:rPr lang="pl-PL" dirty="0" smtClean="0"/>
              <a:t>etacie.</a:t>
            </a:r>
          </a:p>
          <a:p>
            <a:r>
              <a:rPr lang="pl-PL" b="1" dirty="0" smtClean="0"/>
              <a:t>Państwowa Inspekcja Pracy-</a:t>
            </a:r>
            <a:r>
              <a:rPr lang="pl-PL" dirty="0"/>
              <a:t>to urząd państwowy, który kontroluje przestrzeganie prawa pracy w </a:t>
            </a:r>
            <a:r>
              <a:rPr lang="pl-PL" dirty="0" smtClean="0"/>
              <a:t>Polsce</a:t>
            </a:r>
            <a:r>
              <a:rPr lang="pl-PL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21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o pracę na okres próbny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05527" y="2198254"/>
            <a:ext cx="9999085" cy="3712967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/>
              <a:t>U</a:t>
            </a:r>
            <a:r>
              <a:rPr lang="pl-PL" b="1" dirty="0" smtClean="0"/>
              <a:t>mowa </a:t>
            </a:r>
            <a:r>
              <a:rPr lang="pl-PL" b="1" dirty="0"/>
              <a:t>na okres próbny może być zawarta tylko raz z tym samym pracodawcą — chyba że dany </a:t>
            </a:r>
            <a:r>
              <a:rPr lang="pl-PL" b="1" dirty="0">
                <a:hlinkClick r:id="rId2"/>
              </a:rPr>
              <a:t>pracownik się przekwalifikował</a:t>
            </a:r>
            <a:r>
              <a:rPr lang="pl-PL" dirty="0"/>
              <a:t>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Jeśli </a:t>
            </a:r>
            <a:r>
              <a:rPr lang="pl-PL" dirty="0"/>
              <a:t>więc zakres jego obowiązków znacznie się zmienił (czyli rozpoczął on pracę na nowym stanowisku i w zupełnie innym charakterze), to ten sam pracodawca może podpisać z nim umowę na okres próbny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Ponadto taka umowa może zostać zawarta na 3 miesiące tylko wtedy</a:t>
            </a:r>
            <a:r>
              <a:rPr lang="pl-PL" dirty="0" smtClean="0"/>
              <a:t>, </a:t>
            </a:r>
            <a:r>
              <a:rPr lang="pl-PL" dirty="0"/>
              <a:t>gdy planowany okres zatrudnienia danej osoby wynosi co najmniej rok.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085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Okres wypowiedzenia umowy </a:t>
            </a:r>
            <a:br>
              <a:rPr lang="pl-PL" dirty="0" smtClean="0"/>
            </a:br>
            <a:r>
              <a:rPr lang="pl-PL" dirty="0" smtClean="0"/>
              <a:t>na okres próbny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097030"/>
              </p:ext>
            </p:extLst>
          </p:nvPr>
        </p:nvGraphicFramePr>
        <p:xfrm>
          <a:off x="2225964" y="2392218"/>
          <a:ext cx="9278648" cy="2406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9324"/>
                <a:gridCol w="4639324"/>
              </a:tblGrid>
              <a:tr h="601749">
                <a:tc>
                  <a:txBody>
                    <a:bodyPr/>
                    <a:lstStyle/>
                    <a:p>
                      <a:r>
                        <a:rPr lang="pl-PL" dirty="0" smtClean="0"/>
                        <a:t>Czas trwania umowy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Czas wypowiedzenia</a:t>
                      </a:r>
                      <a:endParaRPr lang="pl-PL" dirty="0"/>
                    </a:p>
                  </a:txBody>
                  <a:tcPr/>
                </a:tc>
              </a:tr>
              <a:tr h="601749">
                <a:tc>
                  <a:txBody>
                    <a:bodyPr/>
                    <a:lstStyle/>
                    <a:p>
                      <a:r>
                        <a:rPr lang="pl-PL" dirty="0" smtClean="0"/>
                        <a:t>nie przekracza 2 tygodni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  3 dni robocze</a:t>
                      </a:r>
                      <a:endParaRPr lang="pl-PL" dirty="0"/>
                    </a:p>
                  </a:txBody>
                  <a:tcPr/>
                </a:tc>
              </a:tr>
              <a:tr h="601749">
                <a:tc>
                  <a:txBody>
                    <a:bodyPr/>
                    <a:lstStyle/>
                    <a:p>
                      <a:r>
                        <a:rPr lang="pl-PL" dirty="0" smtClean="0"/>
                        <a:t>przekracza 2 tygodnie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 tydzień</a:t>
                      </a:r>
                      <a:endParaRPr lang="pl-PL" dirty="0"/>
                    </a:p>
                  </a:txBody>
                  <a:tcPr/>
                </a:tc>
              </a:tr>
              <a:tr h="601749">
                <a:tc>
                  <a:txBody>
                    <a:bodyPr/>
                    <a:lstStyle/>
                    <a:p>
                      <a:r>
                        <a:rPr lang="pl-PL" dirty="0" smtClean="0"/>
                        <a:t>wynosi  3 miesiące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 tygodnie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08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na czas określony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20800" y="1905000"/>
            <a:ext cx="10183812" cy="4006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Jest umową terminową o sprecyzowanym czasie trwania.</a:t>
            </a:r>
          </a:p>
          <a:p>
            <a:pPr marL="0" indent="0" algn="just">
              <a:buNone/>
            </a:pPr>
            <a:r>
              <a:rPr lang="pl-PL" dirty="0" smtClean="0"/>
              <a:t>Ulega rozwiązaniu z upływem terminu wskazanego w umowie.</a:t>
            </a:r>
          </a:p>
          <a:p>
            <a:pPr marL="0" indent="0" algn="just">
              <a:buNone/>
            </a:pPr>
            <a:r>
              <a:rPr lang="pl-PL" dirty="0" smtClean="0"/>
              <a:t>Umowa na czas określony może być zawarta maksymalnie na 33 miesiące. Do limitu nie wlicza się umowy na okres próbny.</a:t>
            </a:r>
          </a:p>
          <a:p>
            <a:pPr marL="0" indent="0" algn="just">
              <a:buNone/>
            </a:pPr>
            <a:r>
              <a:rPr lang="pl-PL" dirty="0" smtClean="0"/>
              <a:t>Pracodawca nie może zawrzeć więcej niż 3 umowy na czas określony.</a:t>
            </a:r>
          </a:p>
          <a:p>
            <a:pPr marL="0" indent="0" algn="just">
              <a:buNone/>
            </a:pPr>
            <a:r>
              <a:rPr lang="pl-PL" dirty="0" smtClean="0"/>
              <a:t>Czwarta umowa o pracę z mocy prawa przekształca się w umowę o pracę na czas nieokreślony.</a:t>
            </a:r>
          </a:p>
          <a:p>
            <a:pPr marL="0" indent="0" algn="just">
              <a:buNone/>
            </a:pPr>
            <a:r>
              <a:rPr lang="pl-PL" dirty="0" smtClean="0"/>
              <a:t>Umowa na czas określony zawarta na dłużej niż 33 miesiące jest umową na czas nieokreślony.</a:t>
            </a:r>
          </a:p>
          <a:p>
            <a:pPr marL="0" indent="0" algn="just">
              <a:buNone/>
            </a:pPr>
            <a:r>
              <a:rPr lang="pl-PL" dirty="0" smtClean="0"/>
              <a:t>Wcześniejsze rozwiązanie/wypowiedzenie umowy na czas określony wymaga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od </a:t>
            </a:r>
            <a:r>
              <a:rPr lang="pl-PL" dirty="0" smtClean="0"/>
              <a:t>pracodawcy podania przyczyny.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733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3091" y="624110"/>
            <a:ext cx="10211522" cy="1280890"/>
          </a:xfrm>
        </p:spPr>
        <p:txBody>
          <a:bodyPr/>
          <a:lstStyle/>
          <a:p>
            <a:r>
              <a:rPr lang="pl-PL" dirty="0" smtClean="0"/>
              <a:t>  Okres </a:t>
            </a:r>
            <a:r>
              <a:rPr lang="pl-PL" dirty="0" smtClean="0"/>
              <a:t>wypowiedzenia </a:t>
            </a:r>
            <a:r>
              <a:rPr lang="pl-PL" dirty="0" smtClean="0"/>
              <a:t>na </a:t>
            </a:r>
            <a:r>
              <a:rPr lang="pl-PL" dirty="0" smtClean="0"/>
              <a:t>czas określony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005087"/>
              </p:ext>
            </p:extLst>
          </p:nvPr>
        </p:nvGraphicFramePr>
        <p:xfrm>
          <a:off x="1293090" y="2410691"/>
          <a:ext cx="9334068" cy="2073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7034"/>
                <a:gridCol w="4667034"/>
              </a:tblGrid>
              <a:tr h="691034">
                <a:tc>
                  <a:txBody>
                    <a:bodyPr/>
                    <a:lstStyle/>
                    <a:p>
                      <a:r>
                        <a:rPr lang="pl-PL" dirty="0" smtClean="0"/>
                        <a:t>Czas trwania</a:t>
                      </a:r>
                      <a:r>
                        <a:rPr lang="pl-PL" baseline="0" dirty="0" smtClean="0"/>
                        <a:t> umowy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Okres wypowiedzenia</a:t>
                      </a:r>
                      <a:endParaRPr lang="pl-PL" dirty="0"/>
                    </a:p>
                  </a:txBody>
                  <a:tcPr/>
                </a:tc>
              </a:tr>
              <a:tr h="691034">
                <a:tc>
                  <a:txBody>
                    <a:bodyPr/>
                    <a:lstStyle/>
                    <a:p>
                      <a:r>
                        <a:rPr lang="pl-PL" dirty="0" smtClean="0"/>
                        <a:t> nie przekracza 6 miesięcy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 tygodnie</a:t>
                      </a:r>
                      <a:endParaRPr lang="pl-PL" dirty="0"/>
                    </a:p>
                  </a:txBody>
                  <a:tcPr/>
                </a:tc>
              </a:tr>
              <a:tr h="691034">
                <a:tc>
                  <a:txBody>
                    <a:bodyPr/>
                    <a:lstStyle/>
                    <a:p>
                      <a:r>
                        <a:rPr lang="pl-PL" dirty="0" smtClean="0"/>
                        <a:t>Przekracza 6</a:t>
                      </a:r>
                      <a:r>
                        <a:rPr lang="pl-PL" baseline="0" dirty="0" smtClean="0"/>
                        <a:t> miesięcy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 miesiąc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3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na czas nieokreślony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70183" y="1431636"/>
            <a:ext cx="9934430" cy="4479586"/>
          </a:xfrm>
        </p:spPr>
        <p:txBody>
          <a:bodyPr>
            <a:normAutofit/>
          </a:bodyPr>
          <a:lstStyle/>
          <a:p>
            <a:r>
              <a:rPr lang="pl-PL" dirty="0"/>
              <a:t>najstabilniejsza forma zatrudnienia w Polsce, zawierana bezterminowo, bez ustalonej daty zakończenia. Zapewnia pracownikowi największą ochronę, </a:t>
            </a:r>
            <a:r>
              <a:rPr lang="pl-PL" dirty="0" smtClean="0"/>
              <a:t>w </a:t>
            </a:r>
            <a:r>
              <a:rPr lang="pl-PL" dirty="0"/>
              <a:t>tym wymóg uzasadnienia wypowiedzenia przez pracodawcę. Przekształca się z mocy prawa po 33 miesiącach lub trzeciej umowie </a:t>
            </a:r>
            <a:r>
              <a:rPr lang="pl-PL" dirty="0" smtClean="0"/>
              <a:t>terminowej.</a:t>
            </a:r>
            <a:r>
              <a:rPr lang="pl-PL" b="1" dirty="0"/>
              <a:t> </a:t>
            </a:r>
            <a:endParaRPr lang="pl-PL" b="1" dirty="0" smtClean="0"/>
          </a:p>
          <a:p>
            <a:endParaRPr lang="pl-PL" b="1" dirty="0"/>
          </a:p>
          <a:p>
            <a:pPr marL="0" indent="0">
              <a:buNone/>
            </a:pPr>
            <a:r>
              <a:rPr lang="pl-PL" b="1" dirty="0" smtClean="0"/>
              <a:t>Kluczowe cechy umowy o pracę na czas nieokreślony:</a:t>
            </a:r>
          </a:p>
          <a:p>
            <a:r>
              <a:rPr lang="pl-PL" b="1" dirty="0" smtClean="0"/>
              <a:t>Brak </a:t>
            </a:r>
            <a:r>
              <a:rPr lang="pl-PL" b="1" dirty="0"/>
              <a:t>daty końcowej:</a:t>
            </a:r>
            <a:r>
              <a:rPr lang="pl-PL" dirty="0"/>
              <a:t> Umowa trwa do momentu jej rozwiązania przez jedną ze stron (wypowiedzenie lub porozumienie).</a:t>
            </a:r>
          </a:p>
          <a:p>
            <a:r>
              <a:rPr lang="pl-PL" b="1" dirty="0"/>
              <a:t>Stabilność:</a:t>
            </a:r>
            <a:r>
              <a:rPr lang="pl-PL" dirty="0"/>
              <a:t> Daje poczucie bezpieczeństwa finansowego i zawodowego.</a:t>
            </a:r>
          </a:p>
          <a:p>
            <a:r>
              <a:rPr lang="pl-PL" b="1" dirty="0"/>
              <a:t>Ochrona pracownika:</a:t>
            </a:r>
            <a:r>
              <a:rPr lang="pl-PL" dirty="0"/>
              <a:t> Pracodawca musi wskazać konkretną i rzeczywistą przyczynę wypowiedzenia.</a:t>
            </a:r>
          </a:p>
          <a:p>
            <a:r>
              <a:rPr lang="pl-PL" b="1" dirty="0"/>
              <a:t>Wypowiedzenie:</a:t>
            </a:r>
            <a:r>
              <a:rPr lang="pl-PL" dirty="0"/>
              <a:t> Obowiązują dłuższe okresy wypowiedzenia, zależne od stażu pracy (od 2 tygodni do 3 miesięcy</a:t>
            </a:r>
            <a:r>
              <a:rPr lang="pl-PL" sz="1600" dirty="0"/>
              <a:t>).</a:t>
            </a:r>
          </a:p>
          <a:p>
            <a:endParaRPr lang="pl-PL" sz="1600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972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Okres wypowiedzenia umowy </a:t>
            </a:r>
            <a:br>
              <a:rPr lang="pl-PL" dirty="0" smtClean="0"/>
            </a:br>
            <a:r>
              <a:rPr lang="pl-PL" dirty="0" smtClean="0"/>
              <a:t>na czas nieokreślony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5111247"/>
              </p:ext>
            </p:extLst>
          </p:nvPr>
        </p:nvGraphicFramePr>
        <p:xfrm>
          <a:off x="1551708" y="2124364"/>
          <a:ext cx="9435668" cy="2305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2837"/>
                <a:gridCol w="4752831"/>
              </a:tblGrid>
              <a:tr h="576349">
                <a:tc>
                  <a:txBody>
                    <a:bodyPr/>
                    <a:lstStyle/>
                    <a:p>
                      <a:r>
                        <a:rPr lang="pl-PL" dirty="0" smtClean="0"/>
                        <a:t>Czas trwania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Okres wypowiedzenia</a:t>
                      </a:r>
                      <a:endParaRPr lang="pl-PL" dirty="0"/>
                    </a:p>
                  </a:txBody>
                  <a:tcPr/>
                </a:tc>
              </a:tr>
              <a:tr h="576349">
                <a:tc>
                  <a:txBody>
                    <a:bodyPr/>
                    <a:lstStyle/>
                    <a:p>
                      <a:r>
                        <a:rPr lang="pl-PL" dirty="0" smtClean="0"/>
                        <a:t>nie przekracza 6 miesięcy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 tygodnie</a:t>
                      </a:r>
                      <a:endParaRPr lang="pl-PL" dirty="0"/>
                    </a:p>
                  </a:txBody>
                  <a:tcPr/>
                </a:tc>
              </a:tr>
              <a:tr h="576349">
                <a:tc>
                  <a:txBody>
                    <a:bodyPr/>
                    <a:lstStyle/>
                    <a:p>
                      <a:r>
                        <a:rPr lang="pl-PL" dirty="0" smtClean="0"/>
                        <a:t>przekracza 6 miesięcy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 miesiąc</a:t>
                      </a:r>
                      <a:endParaRPr lang="pl-PL" dirty="0"/>
                    </a:p>
                  </a:txBody>
                  <a:tcPr/>
                </a:tc>
              </a:tr>
              <a:tr h="576349">
                <a:tc>
                  <a:txBody>
                    <a:bodyPr/>
                    <a:lstStyle/>
                    <a:p>
                      <a:r>
                        <a:rPr lang="pl-PL" dirty="0" smtClean="0"/>
                        <a:t>co najmniej 3 lata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 miesiące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62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237</TotalTime>
  <Words>1149</Words>
  <Application>Microsoft Office PowerPoint</Application>
  <PresentationFormat>Panoramiczny</PresentationFormat>
  <Paragraphs>270</Paragraphs>
  <Slides>31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8" baseType="lpstr">
      <vt:lpstr>Arial</vt:lpstr>
      <vt:lpstr>Calibri</vt:lpstr>
      <vt:lpstr>Century Gothic</vt:lpstr>
      <vt:lpstr>Symbol</vt:lpstr>
      <vt:lpstr>Times New Roman</vt:lpstr>
      <vt:lpstr>Wingdings 3</vt:lpstr>
      <vt:lpstr>Smuga</vt:lpstr>
      <vt:lpstr>Formy zatrudnienia w Polsce.</vt:lpstr>
      <vt:lpstr>Umowa o pracę</vt:lpstr>
      <vt:lpstr>Umowa o pracę na okres próbny</vt:lpstr>
      <vt:lpstr>Umowa o pracę na okres próbny</vt:lpstr>
      <vt:lpstr>Okres wypowiedzenia umowy  na okres próbny</vt:lpstr>
      <vt:lpstr>Umowa na czas określony </vt:lpstr>
      <vt:lpstr>  Okres wypowiedzenia na czas określony</vt:lpstr>
      <vt:lpstr>Umowa na czas nieokreślony</vt:lpstr>
      <vt:lpstr>Okres wypowiedzenia umowy  na czas nieokreślony</vt:lpstr>
      <vt:lpstr>Informacje, które powinna zawierać  umowa o pracę</vt:lpstr>
      <vt:lpstr>Prezentacja programu PowerPoint</vt:lpstr>
      <vt:lpstr>Rozwiązanie umowy o pracę</vt:lpstr>
      <vt:lpstr>Rozwiązanie umowy  o pracę bez wypowiedzenia</vt:lpstr>
      <vt:lpstr>Rozwiązanie umowy  o pracę bez wypowiedzenia</vt:lpstr>
      <vt:lpstr>Rozwiązanie umowy  o pracę bez wypowiedzenia</vt:lpstr>
      <vt:lpstr>Rozwiązanie umowy  o pracę bez wypowiedzenia</vt:lpstr>
      <vt:lpstr>Rozwiązanie umowy  o pracę bez wypowiedzenia</vt:lpstr>
      <vt:lpstr>Umowa-zlecenie</vt:lpstr>
      <vt:lpstr>Rozwiązanie umowy-zlecenia</vt:lpstr>
      <vt:lpstr>Rozwiązanie umowy-zlecenia</vt:lpstr>
      <vt:lpstr>Rozwiązanie umowy-zlecenia</vt:lpstr>
      <vt:lpstr>Umowa o dzieło</vt:lpstr>
      <vt:lpstr>Umowa o dzieło</vt:lpstr>
      <vt:lpstr>Umowa o dzieło</vt:lpstr>
      <vt:lpstr>Umowa o dzieło</vt:lpstr>
      <vt:lpstr>Umowa o dzieło</vt:lpstr>
      <vt:lpstr>Umowa agencyjna</vt:lpstr>
      <vt:lpstr>Kontrakt menadżerski</vt:lpstr>
      <vt:lpstr>Kontrakt menadżerski</vt:lpstr>
      <vt:lpstr>Kontrakt menadżerski</vt:lpstr>
      <vt:lpstr>Ważne: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Formy zatrudnienia  w Polsce.</dc:title>
  <dc:creator>Marta Helt</dc:creator>
  <cp:lastModifiedBy>Marta Helt</cp:lastModifiedBy>
  <cp:revision>21</cp:revision>
  <dcterms:created xsi:type="dcterms:W3CDTF">2026-04-18T13:13:00Z</dcterms:created>
  <dcterms:modified xsi:type="dcterms:W3CDTF">2026-04-18T17:13:20Z</dcterms:modified>
</cp:coreProperties>
</file>