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7"/>
  </p:notesMasterIdLst>
  <p:sldIdLst>
    <p:sldId id="256" r:id="rId2"/>
    <p:sldId id="257" r:id="rId3"/>
    <p:sldId id="305" r:id="rId4"/>
    <p:sldId id="306" r:id="rId5"/>
    <p:sldId id="307" r:id="rId6"/>
    <p:sldId id="259" r:id="rId7"/>
    <p:sldId id="261" r:id="rId8"/>
    <p:sldId id="262" r:id="rId9"/>
    <p:sldId id="263" r:id="rId10"/>
    <p:sldId id="264" r:id="rId11"/>
    <p:sldId id="260" r:id="rId12"/>
    <p:sldId id="273" r:id="rId13"/>
    <p:sldId id="267" r:id="rId14"/>
    <p:sldId id="278" r:id="rId15"/>
    <p:sldId id="282" r:id="rId16"/>
    <p:sldId id="279" r:id="rId17"/>
    <p:sldId id="281" r:id="rId18"/>
    <p:sldId id="283" r:id="rId19"/>
    <p:sldId id="276" r:id="rId20"/>
    <p:sldId id="285" r:id="rId21"/>
    <p:sldId id="300" r:id="rId22"/>
    <p:sldId id="298" r:id="rId23"/>
    <p:sldId id="304" r:id="rId24"/>
    <p:sldId id="308" r:id="rId25"/>
    <p:sldId id="299" r:id="rId26"/>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41525" autoAdjust="0"/>
  </p:normalViewPr>
  <p:slideViewPr>
    <p:cSldViewPr>
      <p:cViewPr varScale="1">
        <p:scale>
          <a:sx n="35" d="100"/>
          <a:sy n="35" d="100"/>
        </p:scale>
        <p:origin x="-2818"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B3D7A6-1864-48DE-93FA-03D508F54F31}" type="datetimeFigureOut">
              <a:rPr lang="pl-PL" smtClean="0"/>
              <a:pPr/>
              <a:t>14.02.2026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BB292E-BEAA-458E-B082-7F1C47013B3F}"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zus.pl/-/%E2%80%9Ema%C5%82y-zus-plus-nowe-zasady-od-2026-r.?redirect=/baza-wiedzy/biezace-wyjasnienia-komorek-merytorycznych/firmy"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zus.pl/-/ulga-na-start-preferencyjna-podstawa-dzialalnosc-nieewidencjonowana-jakie-sa-warunki-uprawnienia-i-skutk-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sz="1200" kern="1200" dirty="0" smtClean="0">
                <a:solidFill>
                  <a:schemeClr val="tx1"/>
                </a:solidFill>
                <a:latin typeface="+mn-lt"/>
                <a:ea typeface="+mn-ea"/>
                <a:cs typeface="+mn-cs"/>
              </a:rPr>
              <a:t>prawidłowa odpowiedź np. emerytalne, rentowe, wypadkowe, chorobowe ewentualnie zdrowotne (UWAGA: tu trzeba skorygować, że ubezpieczenie zdrowotne nie jest ubezpieczeniem społecznym) </a:t>
            </a:r>
            <a:endParaRPr lang="pl-PL" dirty="0"/>
          </a:p>
        </p:txBody>
      </p:sp>
      <p:sp>
        <p:nvSpPr>
          <p:cNvPr id="4" name="Symbol zastępczy numeru slajdu 3"/>
          <p:cNvSpPr>
            <a:spLocks noGrp="1"/>
          </p:cNvSpPr>
          <p:nvPr>
            <p:ph type="sldNum" sz="quarter" idx="10"/>
          </p:nvPr>
        </p:nvSpPr>
        <p:spPr/>
        <p:txBody>
          <a:bodyPr/>
          <a:lstStyle/>
          <a:p>
            <a:fld id="{08BB292E-BEAA-458E-B082-7F1C47013B3F}" type="slidenum">
              <a:rPr lang="pl-PL" smtClean="0"/>
              <a:pPr/>
              <a:t>3</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200" b="0" i="0" kern="1200" dirty="0" smtClean="0">
                <a:solidFill>
                  <a:schemeClr val="tx1"/>
                </a:solidFill>
                <a:latin typeface="+mn-lt"/>
                <a:ea typeface="+mn-ea"/>
                <a:cs typeface="+mn-cs"/>
              </a:rPr>
              <a:t>36 miesięcy korzystania z ulgi „mały ZUS plus”</a:t>
            </a:r>
          </a:p>
          <a:p>
            <a:r>
              <a:rPr lang="pl-PL" dirty="0" smtClean="0"/>
              <a:t>Po więcej informacji proszę kliknąć w link na </a:t>
            </a:r>
            <a:r>
              <a:rPr lang="pl-PL" dirty="0" err="1" smtClean="0"/>
              <a:t>str</a:t>
            </a:r>
            <a:r>
              <a:rPr lang="pl-PL" dirty="0" smtClean="0"/>
              <a:t> ZUS</a:t>
            </a:r>
          </a:p>
          <a:p>
            <a:r>
              <a:rPr lang="pl-PL" dirty="0" smtClean="0">
                <a:hlinkClick r:id="rId3"/>
              </a:rPr>
              <a:t>„Mały ZUS plus” – nowe zasady od 2026 r. - ZUS</a:t>
            </a:r>
            <a:endParaRPr lang="pl-PL"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txBox="1">
            <a:spLocks noGrp="1" noRot="1" noChangeAspect="1" noChangeArrowheads="1" noTextEdit="1"/>
          </p:cNvSpPr>
          <p:nvPr>
            <p:ph type="sldImg"/>
          </p:nvPr>
        </p:nvSpPr>
        <p:spPr>
          <a:xfrm>
            <a:off x="1323975" y="877888"/>
            <a:ext cx="4160838" cy="3119437"/>
          </a:xfrm>
          <a:solidFill>
            <a:srgbClr val="FFFFFF"/>
          </a:solidFill>
          <a:ln>
            <a:solidFill>
              <a:srgbClr val="000000"/>
            </a:solidFill>
            <a:miter lim="800000"/>
          </a:ln>
        </p:spPr>
      </p:sp>
      <p:sp>
        <p:nvSpPr>
          <p:cNvPr id="60419" name="Rectangle 2"/>
          <p:cNvSpPr txBox="1">
            <a:spLocks noGrp="1" noChangeArrowheads="1"/>
          </p:cNvSpPr>
          <p:nvPr>
            <p:ph type="body" idx="1"/>
          </p:nvPr>
        </p:nvSpPr>
        <p:spPr>
          <a:xfrm>
            <a:off x="1060450" y="4349972"/>
            <a:ext cx="4681538" cy="3457403"/>
          </a:xfrm>
          <a:noFill/>
          <a:ln/>
        </p:spPr>
        <p:txBody>
          <a:bodyPr wrap="none" anchor="ctr"/>
          <a:lstStyle/>
          <a:p>
            <a:endParaRPr lang="pl-PL"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txBox="1">
            <a:spLocks noGrp="1" noRot="1" noChangeAspect="1" noChangeArrowheads="1" noTextEdit="1"/>
          </p:cNvSpPr>
          <p:nvPr>
            <p:ph type="sldImg"/>
          </p:nvPr>
        </p:nvSpPr>
        <p:spPr>
          <a:xfrm>
            <a:off x="1323975" y="877888"/>
            <a:ext cx="4160838" cy="3119437"/>
          </a:xfrm>
          <a:solidFill>
            <a:srgbClr val="FFFFFF"/>
          </a:solidFill>
          <a:ln>
            <a:solidFill>
              <a:srgbClr val="000000"/>
            </a:solidFill>
            <a:miter lim="800000"/>
          </a:ln>
        </p:spPr>
      </p:sp>
      <p:sp>
        <p:nvSpPr>
          <p:cNvPr id="60419" name="Rectangle 2"/>
          <p:cNvSpPr txBox="1">
            <a:spLocks noGrp="1" noChangeArrowheads="1"/>
          </p:cNvSpPr>
          <p:nvPr>
            <p:ph type="body" idx="1"/>
          </p:nvPr>
        </p:nvSpPr>
        <p:spPr>
          <a:xfrm>
            <a:off x="1060450" y="4349972"/>
            <a:ext cx="4681538" cy="3457403"/>
          </a:xfrm>
          <a:noFill/>
          <a:ln/>
        </p:spPr>
        <p:txBody>
          <a:bodyPr wrap="none" anchor="ctr"/>
          <a:lstStyle/>
          <a:p>
            <a:endParaRPr 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fontScale="92500" lnSpcReduction="20000"/>
          </a:bodyPr>
          <a:lstStyle/>
          <a:p>
            <a:r>
              <a:rPr lang="pl-PL" sz="1200" kern="1200" dirty="0" smtClean="0">
                <a:solidFill>
                  <a:schemeClr val="tx1"/>
                </a:solidFill>
                <a:latin typeface="+mn-lt"/>
                <a:ea typeface="+mn-ea"/>
                <a:cs typeface="+mn-cs"/>
              </a:rPr>
              <a:t>nie otrzymamy emerytury, nie będziemy mogli skorzystać ze zwolnienia lekarskiego,</a:t>
            </a:r>
          </a:p>
          <a:p>
            <a:r>
              <a:rPr lang="pl-PL" sz="1200" kern="1200" dirty="0" err="1" smtClean="0">
                <a:solidFill>
                  <a:schemeClr val="tx1"/>
                </a:solidFill>
                <a:latin typeface="+mn-lt"/>
                <a:ea typeface="+mn-ea"/>
                <a:cs typeface="+mn-cs"/>
              </a:rPr>
              <a:t>Ubezp</a:t>
            </a:r>
            <a:r>
              <a:rPr lang="pl-PL" sz="1200" kern="1200" baseline="0" dirty="0" smtClean="0">
                <a:solidFill>
                  <a:schemeClr val="tx1"/>
                </a:solidFill>
                <a:latin typeface="+mn-lt"/>
                <a:ea typeface="+mn-ea"/>
                <a:cs typeface="+mn-cs"/>
              </a:rPr>
              <a:t> zdrowotne – w razie wypadku lub choroby trzeba będzie zapłacić za szpital lub wizytę lekarską, sprzęt rehabilitacyjny (100% płatny), itp.</a:t>
            </a:r>
          </a:p>
          <a:p>
            <a:endParaRPr lang="pl-PL" sz="1200" kern="1200" baseline="0" dirty="0" smtClean="0">
              <a:solidFill>
                <a:schemeClr val="tx1"/>
              </a:solidFill>
              <a:latin typeface="+mn-lt"/>
              <a:ea typeface="+mn-ea"/>
              <a:cs typeface="+mn-cs"/>
            </a:endParaRPr>
          </a:p>
          <a:p>
            <a:endParaRPr lang="pl-PL" sz="1200" kern="1200" baseline="0" dirty="0" smtClean="0">
              <a:solidFill>
                <a:schemeClr val="tx1"/>
              </a:solidFill>
              <a:latin typeface="+mn-lt"/>
              <a:ea typeface="+mn-ea"/>
              <a:cs typeface="+mn-cs"/>
            </a:endParaRPr>
          </a:p>
          <a:p>
            <a:r>
              <a:rPr lang="pl-PL" sz="1200" kern="1200" baseline="0" dirty="0" smtClean="0">
                <a:solidFill>
                  <a:schemeClr val="tx1"/>
                </a:solidFill>
                <a:latin typeface="+mn-lt"/>
                <a:ea typeface="+mn-ea"/>
                <a:cs typeface="+mn-cs"/>
              </a:rPr>
              <a:t>Źródło„: </a:t>
            </a:r>
            <a:r>
              <a:rPr lang="pl-PL" dirty="0" smtClean="0">
                <a:hlinkClick r:id="rId3"/>
              </a:rPr>
              <a:t>Ulga na start, preferencyjna podstawa, działalność nieewidencjonowana. Jakie są warunki, uprawnienia i skutki? - ZUS</a:t>
            </a:r>
            <a:endParaRPr lang="pl-PL" sz="1200" kern="1200" baseline="0" dirty="0" smtClean="0">
              <a:solidFill>
                <a:schemeClr val="tx1"/>
              </a:solidFill>
              <a:latin typeface="+mn-lt"/>
              <a:ea typeface="+mn-ea"/>
              <a:cs typeface="+mn-cs"/>
            </a:endParaRPr>
          </a:p>
          <a:p>
            <a:pPr rtl="0"/>
            <a:r>
              <a:rPr lang="pl-PL" sz="1200" b="0" i="0" kern="1200" dirty="0" smtClean="0">
                <a:solidFill>
                  <a:schemeClr val="tx1"/>
                </a:solidFill>
                <a:latin typeface="+mn-lt"/>
                <a:ea typeface="+mn-ea"/>
                <a:cs typeface="+mn-cs"/>
              </a:rPr>
              <a:t>Jakie są konsekwencje nieopłacania składek na ubezpieczenia społeczne?</a:t>
            </a:r>
          </a:p>
          <a:p>
            <a:r>
              <a:rPr lang="pl-PL" sz="1200" b="0" i="0" kern="1200" dirty="0" smtClean="0">
                <a:solidFill>
                  <a:schemeClr val="tx1"/>
                </a:solidFill>
                <a:latin typeface="+mn-lt"/>
                <a:ea typeface="+mn-ea"/>
                <a:cs typeface="+mn-cs"/>
              </a:rPr>
              <a:t>Jeśli w okresie korzystania z ulgi na start zachorujesz, będziesz opiekować się dzieckiem lub chorym członkiem rodziny albo urodzi Ci się dziecko, nie otrzymasz:</a:t>
            </a:r>
          </a:p>
          <a:p>
            <a:r>
              <a:rPr lang="pl-PL" sz="1200" b="0" i="0" kern="1200" dirty="0" smtClean="0">
                <a:solidFill>
                  <a:schemeClr val="tx1"/>
                </a:solidFill>
                <a:latin typeface="+mn-lt"/>
                <a:ea typeface="+mn-ea"/>
                <a:cs typeface="+mn-cs"/>
              </a:rPr>
              <a:t>zasiłku chorobowego,</a:t>
            </a:r>
          </a:p>
          <a:p>
            <a:r>
              <a:rPr lang="pl-PL" sz="1200" b="0" i="0" kern="1200" dirty="0" smtClean="0">
                <a:solidFill>
                  <a:schemeClr val="tx1"/>
                </a:solidFill>
                <a:latin typeface="+mn-lt"/>
                <a:ea typeface="+mn-ea"/>
                <a:cs typeface="+mn-cs"/>
              </a:rPr>
              <a:t>świadczenia rehabilitacyjnego,</a:t>
            </a:r>
          </a:p>
          <a:p>
            <a:r>
              <a:rPr lang="pl-PL" sz="1200" b="0" i="0" kern="1200" dirty="0" smtClean="0">
                <a:solidFill>
                  <a:schemeClr val="tx1"/>
                </a:solidFill>
                <a:latin typeface="+mn-lt"/>
                <a:ea typeface="+mn-ea"/>
                <a:cs typeface="+mn-cs"/>
              </a:rPr>
              <a:t>zasiłku macierzyńskiego,</a:t>
            </a:r>
          </a:p>
          <a:p>
            <a:r>
              <a:rPr lang="pl-PL" sz="1200" b="0" i="0" kern="1200" dirty="0" smtClean="0">
                <a:solidFill>
                  <a:schemeClr val="tx1"/>
                </a:solidFill>
                <a:latin typeface="+mn-lt"/>
                <a:ea typeface="+mn-ea"/>
                <a:cs typeface="+mn-cs"/>
              </a:rPr>
              <a:t>zasiłku opiekuńczego,</a:t>
            </a:r>
          </a:p>
          <a:p>
            <a:r>
              <a:rPr lang="pl-PL" sz="1200" b="0" i="0" kern="1200" dirty="0" smtClean="0">
                <a:solidFill>
                  <a:schemeClr val="tx1"/>
                </a:solidFill>
                <a:latin typeface="+mn-lt"/>
                <a:ea typeface="+mn-ea"/>
                <a:cs typeface="+mn-cs"/>
              </a:rPr>
              <a:t>- czyli świadczeń, które przysługują z ubezpieczenia chorobowego.</a:t>
            </a:r>
          </a:p>
          <a:p>
            <a:r>
              <a:rPr lang="pl-PL" sz="1200" b="0" i="0" kern="1200" dirty="0" smtClean="0">
                <a:solidFill>
                  <a:schemeClr val="tx1"/>
                </a:solidFill>
                <a:latin typeface="+mn-lt"/>
                <a:ea typeface="+mn-ea"/>
                <a:cs typeface="+mn-cs"/>
              </a:rPr>
              <a:t>W okresie korzystania z ulgi na start nie będziesz mieć także prawa do świadczeń z tytułu niezdolności do pracy spowodowanej wypadkiem przy pracy lub chorobą zawodową (zasiłku chorobowego, świadczenia rehabilitacyjnego), które przysługują z ubezpieczenia wypadkowego.</a:t>
            </a:r>
          </a:p>
          <a:p>
            <a:r>
              <a:rPr lang="pl-PL" sz="1200" b="0" i="0" kern="1200" dirty="0" smtClean="0">
                <a:solidFill>
                  <a:schemeClr val="tx1"/>
                </a:solidFill>
                <a:latin typeface="+mn-lt"/>
                <a:ea typeface="+mn-ea"/>
                <a:cs typeface="+mn-cs"/>
              </a:rPr>
              <a:t>Okres, w którym nie będziesz opłacać składek na ubezpieczenie emerytalne nie będzie również uwzględniony przy ustalaniu prawa do emerytury oraz nie podwyższy jej wysokości. Jeśli urodziłeś się po 31 grudnia 1948 r. otrzymasz emeryturę, gdy osiągniesz wiek emerytalny (60 lat – kobieta, 65 lat – mężczyzna) i udowodnisz jakikolwiek okres ubezpieczenia. Jeżeli jednak Twoje świadczenie będzie niższe niż najniższa emerytura, podwyższymy je do tej kwoty, ale tylko gdy udowodnisz co najmniej 20 lat składkowych i nieskładkowych (kobieta) albo 25 lat tych okresów (mężczyzna).</a:t>
            </a:r>
          </a:p>
          <a:p>
            <a:r>
              <a:rPr lang="pl-PL" sz="1200" b="0" i="0" kern="1200" dirty="0" smtClean="0">
                <a:solidFill>
                  <a:schemeClr val="tx1"/>
                </a:solidFill>
                <a:latin typeface="+mn-lt"/>
                <a:ea typeface="+mn-ea"/>
                <a:cs typeface="+mn-cs"/>
              </a:rPr>
              <a:t>Aby uzyskać prawo do renty z tytułu niezdolności do pracy nie wystarczy, że będziesz niezdolny do pracy. Musisz jeszcze udowodnić wymagany okres składkowy i nieskładkowy, (zależy on od wieku, w którym stałeś się niezdolny do pracy) a także, że Twoja niezdolność do pracy powstała w tych okresach lub w ciągu 18 miesięcy od ich ustania.</a:t>
            </a:r>
          </a:p>
          <a:p>
            <a:endParaRPr lang="pl-PL" dirty="0"/>
          </a:p>
        </p:txBody>
      </p:sp>
      <p:sp>
        <p:nvSpPr>
          <p:cNvPr id="4" name="Symbol zastępczy numeru slajdu 3"/>
          <p:cNvSpPr>
            <a:spLocks noGrp="1"/>
          </p:cNvSpPr>
          <p:nvPr>
            <p:ph type="sldNum" sz="quarter" idx="10"/>
          </p:nvPr>
        </p:nvSpPr>
        <p:spPr/>
        <p:txBody>
          <a:bodyPr/>
          <a:lstStyle/>
          <a:p>
            <a:fld id="{08BB292E-BEAA-458E-B082-7F1C47013B3F}" type="slidenum">
              <a:rPr lang="pl-PL" smtClean="0"/>
              <a:pPr/>
              <a:t>4</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smtClean="0"/>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200" dirty="0" smtClean="0">
              <a:solidFill>
                <a:srgbClr val="99284C"/>
              </a:solidFill>
              <a:latin typeface="Times New Roman" pitchFamily="16" charset="0"/>
            </a:endParaRP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Pracodawca </a:t>
            </a:r>
            <a:r>
              <a:rPr lang="pl-PL" sz="1200" b="1" dirty="0" smtClean="0">
                <a:solidFill>
                  <a:srgbClr val="99284C"/>
                </a:solidFill>
                <a:latin typeface="Times New Roman" pitchFamily="16" charset="0"/>
              </a:rPr>
              <a:t>zobowiązany jest odprowadzić składki ZUS i ubezpieczenie zdrowotne</a:t>
            </a:r>
            <a:r>
              <a:rPr lang="pl-PL" sz="1200" dirty="0" smtClean="0">
                <a:solidFill>
                  <a:srgbClr val="99284C"/>
                </a:solidFill>
                <a:latin typeface="Times New Roman" pitchFamily="16" charset="0"/>
              </a:rPr>
              <a:t> za pracownika w przypadku:</a:t>
            </a: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-podpisania umowy cywilnoprawnej z własnym pracownikiem,</a:t>
            </a: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-podpisania umowy zlecenia z pracownikiem nigdzie nie zatrudnionym</a:t>
            </a: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200" dirty="0" smtClean="0">
              <a:solidFill>
                <a:srgbClr val="99284C"/>
              </a:solidFill>
              <a:latin typeface="Times New Roman" pitchFamily="16" charset="0"/>
            </a:endParaRP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Pracodawca </a:t>
            </a:r>
            <a:r>
              <a:rPr lang="pl-PL" sz="1200" b="1" dirty="0" smtClean="0">
                <a:solidFill>
                  <a:srgbClr val="99284C"/>
                </a:solidFill>
                <a:latin typeface="Times New Roman" pitchFamily="16" charset="0"/>
              </a:rPr>
              <a:t>zwolniony jest z odprowadzenia składek ZUS</a:t>
            </a:r>
            <a:r>
              <a:rPr lang="pl-PL" sz="1200" b="1" baseline="0" dirty="0" smtClean="0">
                <a:solidFill>
                  <a:srgbClr val="99284C"/>
                </a:solidFill>
                <a:latin typeface="Times New Roman" pitchFamily="16" charset="0"/>
              </a:rPr>
              <a:t> </a:t>
            </a:r>
            <a:r>
              <a:rPr lang="pl-PL" sz="1200" b="1" dirty="0" smtClean="0">
                <a:solidFill>
                  <a:srgbClr val="99284C"/>
                </a:solidFill>
                <a:latin typeface="Times New Roman" pitchFamily="16" charset="0"/>
              </a:rPr>
              <a:t>i ubezpieczenia zdrowotnego</a:t>
            </a:r>
            <a:r>
              <a:rPr lang="pl-PL" sz="1200" dirty="0" smtClean="0">
                <a:solidFill>
                  <a:srgbClr val="99284C"/>
                </a:solidFill>
                <a:latin typeface="Times New Roman" pitchFamily="16" charset="0"/>
              </a:rPr>
              <a:t> w przypadku podpisania umowy o dzieło z pracownikiem nigdzie nie zatrudnionym</a:t>
            </a: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200" dirty="0" smtClean="0">
              <a:solidFill>
                <a:srgbClr val="99284C"/>
              </a:solidFill>
              <a:latin typeface="Times New Roman" pitchFamily="16" charset="0"/>
            </a:endParaRP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Pracodawca </a:t>
            </a:r>
            <a:r>
              <a:rPr lang="pl-PL" sz="1200" b="1" dirty="0" smtClean="0">
                <a:solidFill>
                  <a:srgbClr val="99284C"/>
                </a:solidFill>
                <a:latin typeface="Times New Roman" pitchFamily="16" charset="0"/>
              </a:rPr>
              <a:t>zobowiązany jest do odprowadzenia jedynie składki ubezpieczania zdrowotnego </a:t>
            </a:r>
            <a:r>
              <a:rPr lang="pl-PL" sz="1200" dirty="0" smtClean="0">
                <a:solidFill>
                  <a:srgbClr val="99284C"/>
                </a:solidFill>
                <a:latin typeface="Times New Roman" pitchFamily="16" charset="0"/>
              </a:rPr>
              <a:t> przy podpisaniu umowy zlecenia z pracownikiem zatrudnionym na umowę o pracę (minimalna krajowa) u innego pracodawcy.</a:t>
            </a: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200" dirty="0" smtClean="0">
              <a:solidFill>
                <a:srgbClr val="99284C"/>
              </a:solidFill>
              <a:latin typeface="Times New Roman" pitchFamily="16" charset="0"/>
            </a:endParaRPr>
          </a:p>
          <a:p>
            <a:pPr indent="-328613" algn="jus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200" dirty="0" smtClean="0">
                <a:solidFill>
                  <a:srgbClr val="99284C"/>
                </a:solidFill>
                <a:latin typeface="Times New Roman" pitchFamily="16" charset="0"/>
              </a:rPr>
              <a:t>Przedsiębiorca,</a:t>
            </a:r>
            <a:r>
              <a:rPr lang="pl-PL" sz="1200" baseline="0" dirty="0" smtClean="0">
                <a:solidFill>
                  <a:srgbClr val="99284C"/>
                </a:solidFill>
                <a:latin typeface="Times New Roman" pitchFamily="16" charset="0"/>
              </a:rPr>
              <a:t> który prowadzi działalność gospodarczą a ma inny tytuł ubezpieczeń społecznych np. z umowy o pracę od działalności gospodarczej jest zobowiązany odprowadzać do ZUS jedynie ubezpieczenie zdrowotne</a:t>
            </a:r>
            <a:endParaRPr lang="pl-PL" sz="1200" dirty="0" smtClean="0">
              <a:solidFill>
                <a:srgbClr val="99284C"/>
              </a:solidFill>
              <a:latin typeface="Times New Roman" pitchFamily="16" charset="0"/>
            </a:endParaRPr>
          </a:p>
          <a:p>
            <a:endParaRPr lang="pl-PL" dirty="0"/>
          </a:p>
        </p:txBody>
      </p:sp>
      <p:sp>
        <p:nvSpPr>
          <p:cNvPr id="4" name="Symbol zastępczy numeru slajdu 3"/>
          <p:cNvSpPr>
            <a:spLocks noGrp="1"/>
          </p:cNvSpPr>
          <p:nvPr>
            <p:ph type="sldNum" sz="quarter" idx="10"/>
          </p:nvPr>
        </p:nvSpPr>
        <p:spPr/>
        <p:txBody>
          <a:bodyPr/>
          <a:lstStyle/>
          <a:p>
            <a:fld id="{08BB292E-BEAA-458E-B082-7F1C47013B3F}" type="slidenum">
              <a:rPr lang="pl-PL" smtClean="0"/>
              <a:pPr/>
              <a:t>6</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
          <p:cNvSpPr txBox="1">
            <a:spLocks noGrp="1" noRot="1" noChangeAspect="1" noChangeArrowheads="1" noTextEdit="1"/>
          </p:cNvSpPr>
          <p:nvPr>
            <p:ph type="sldImg"/>
          </p:nvPr>
        </p:nvSpPr>
        <p:spPr>
          <a:xfrm>
            <a:off x="1323975" y="877888"/>
            <a:ext cx="4162425" cy="3121025"/>
          </a:xfrm>
          <a:solidFill>
            <a:srgbClr val="FFFFFF"/>
          </a:solidFill>
          <a:ln>
            <a:solidFill>
              <a:srgbClr val="000000"/>
            </a:solidFill>
            <a:miter lim="800000"/>
          </a:ln>
        </p:spPr>
      </p:sp>
      <p:sp>
        <p:nvSpPr>
          <p:cNvPr id="57347" name="Rectangle 2"/>
          <p:cNvSpPr txBox="1">
            <a:spLocks noGrp="1" noChangeArrowheads="1"/>
          </p:cNvSpPr>
          <p:nvPr>
            <p:ph type="body" idx="1"/>
          </p:nvPr>
        </p:nvSpPr>
        <p:spPr>
          <a:xfrm>
            <a:off x="1060450" y="4349972"/>
            <a:ext cx="4681538" cy="3457403"/>
          </a:xfrm>
          <a:noFill/>
          <a:ln/>
        </p:spPr>
        <p:txBody>
          <a:bodyPr wrap="none" anchor="ctr"/>
          <a:lstStyle/>
          <a:p>
            <a:endParaRPr lang="pl-P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r>
              <a:rPr lang="pl-PL" dirty="0" smtClean="0"/>
              <a:t>Na rok 2026 jest to 30%</a:t>
            </a:r>
            <a:r>
              <a:rPr lang="pl-PL" baseline="0" dirty="0" smtClean="0"/>
              <a:t> od kwoty 4806 zł czyli 1141,80 zł</a:t>
            </a:r>
          </a:p>
          <a:p>
            <a:r>
              <a:rPr lang="pl-PL" sz="1200" b="0" i="0" kern="1200" dirty="0" smtClean="0">
                <a:solidFill>
                  <a:schemeClr val="tx1"/>
                </a:solidFill>
                <a:latin typeface="+mn-lt"/>
                <a:ea typeface="+mn-ea"/>
                <a:cs typeface="+mn-cs"/>
              </a:rPr>
              <a:t>281,44 zł  /tj. 19,52%/ - na ubezpieczenie emerytalne,</a:t>
            </a:r>
          </a:p>
          <a:p>
            <a:r>
              <a:rPr lang="pl-PL" sz="1200" b="0" i="0" kern="1200" dirty="0" smtClean="0">
                <a:solidFill>
                  <a:schemeClr val="tx1"/>
                </a:solidFill>
                <a:latin typeface="+mn-lt"/>
                <a:ea typeface="+mn-ea"/>
                <a:cs typeface="+mn-cs"/>
              </a:rPr>
              <a:t>115,34 zł  /tj. 8%/ - na ubezpieczenia rentowe,</a:t>
            </a:r>
          </a:p>
          <a:p>
            <a:r>
              <a:rPr lang="pl-PL" sz="1200" b="0" i="0" kern="1200" dirty="0" smtClean="0">
                <a:solidFill>
                  <a:schemeClr val="tx1"/>
                </a:solidFill>
                <a:latin typeface="+mn-lt"/>
                <a:ea typeface="+mn-ea"/>
                <a:cs typeface="+mn-cs"/>
              </a:rPr>
              <a:t>35,32 zł  /tj. 2,45%/ - na ubezpieczenie chorobowe.</a:t>
            </a:r>
          </a:p>
          <a:p>
            <a:endParaRPr lang="pl-PL"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endParaRPr lang="pl-P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r>
              <a:rPr lang="pl-PL" dirty="0" smtClean="0"/>
              <a:t>Czyli jednym zdaniem wszystkie podmioty, które nie mogą skorzystać z ulg odnośnie ZUS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r>
              <a:rPr lang="pl-PL" sz="1200" b="0" i="0" kern="1200" dirty="0" smtClean="0">
                <a:solidFill>
                  <a:schemeClr val="tx1"/>
                </a:solidFill>
                <a:latin typeface="+mn-lt"/>
                <a:ea typeface="+mn-ea"/>
                <a:cs typeface="+mn-cs"/>
              </a:rPr>
              <a:t>Kwota prognozowanego przeciętnego wynagrodzenia w 2026 roku wynosi 9.420 zł</a:t>
            </a:r>
          </a:p>
          <a:p>
            <a:endParaRPr lang="pl-PL" sz="1200" b="0" i="0" kern="1200" dirty="0" smtClean="0">
              <a:solidFill>
                <a:schemeClr val="tx1"/>
              </a:solidFill>
              <a:latin typeface="+mn-lt"/>
              <a:ea typeface="+mn-ea"/>
              <a:cs typeface="+mn-cs"/>
            </a:endParaRPr>
          </a:p>
          <a:p>
            <a:r>
              <a:rPr lang="pl-PL" sz="1200" b="0" i="0" kern="1200" dirty="0" smtClean="0">
                <a:solidFill>
                  <a:schemeClr val="tx1"/>
                </a:solidFill>
                <a:latin typeface="+mn-lt"/>
                <a:ea typeface="+mn-ea"/>
                <a:cs typeface="+mn-cs"/>
              </a:rPr>
              <a:t>Podstawą wymiaru składek na ubezpieczenia społeczne w 2026 r. dla tych osób jest zadeklarowana kwota, nie niższa niż 5652,00 zł (60% prognozowanego przeciętnego wynagrodzenia miesięcznego).</a:t>
            </a:r>
          </a:p>
          <a:p>
            <a:endParaRPr lang="pl-PL" sz="1200" b="0" i="0" kern="1200" dirty="0" smtClean="0">
              <a:solidFill>
                <a:schemeClr val="tx1"/>
              </a:solidFill>
              <a:latin typeface="+mn-lt"/>
              <a:ea typeface="+mn-ea"/>
              <a:cs typeface="+mn-cs"/>
            </a:endParaRPr>
          </a:p>
          <a:p>
            <a:r>
              <a:rPr lang="pl-PL" sz="1200" b="0" i="0" kern="1200" dirty="0" smtClean="0">
                <a:solidFill>
                  <a:schemeClr val="tx1"/>
                </a:solidFill>
                <a:latin typeface="+mn-lt"/>
                <a:ea typeface="+mn-ea"/>
                <a:cs typeface="+mn-cs"/>
              </a:rPr>
              <a:t>Za miesiące styczeń - grudzień 2026 r. składka na ubezpieczenia społeczne osób wymienionych w grupie II nie może być niższa od kwoty:</a:t>
            </a:r>
          </a:p>
          <a:p>
            <a:r>
              <a:rPr lang="pl-PL" sz="1200" b="0" i="0" kern="1200" dirty="0" smtClean="0">
                <a:solidFill>
                  <a:schemeClr val="tx1"/>
                </a:solidFill>
                <a:latin typeface="+mn-lt"/>
                <a:ea typeface="+mn-ea"/>
                <a:cs typeface="+mn-cs"/>
              </a:rPr>
              <a:t>1103,27 zł  /tj. 19,52%/ - na ubezpieczenie emerytalne,</a:t>
            </a:r>
          </a:p>
          <a:p>
            <a:r>
              <a:rPr lang="pl-PL" sz="1200" b="0" i="0" kern="1200" dirty="0" smtClean="0">
                <a:solidFill>
                  <a:schemeClr val="tx1"/>
                </a:solidFill>
                <a:latin typeface="+mn-lt"/>
                <a:ea typeface="+mn-ea"/>
                <a:cs typeface="+mn-cs"/>
              </a:rPr>
              <a:t>452,16 zł  /tj. 8%/ - na ubezpieczenia rentowe,</a:t>
            </a:r>
          </a:p>
          <a:p>
            <a:r>
              <a:rPr lang="pl-PL" sz="1200" b="0" i="0" kern="1200" dirty="0" smtClean="0">
                <a:solidFill>
                  <a:schemeClr val="tx1"/>
                </a:solidFill>
                <a:latin typeface="+mn-lt"/>
                <a:ea typeface="+mn-ea"/>
                <a:cs typeface="+mn-cs"/>
              </a:rPr>
              <a:t>138,47 zł  /tj. 2,45%/ - na ubezpieczenie chorobowe.</a:t>
            </a:r>
          </a:p>
          <a:p>
            <a:endParaRPr lang="pl-PL"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noTextEdit="1"/>
          </p:cNvSpPr>
          <p:nvPr>
            <p:ph type="sldImg"/>
          </p:nvPr>
        </p:nvSpPr>
        <p:spPr>
          <a:xfrm>
            <a:off x="1323975" y="877888"/>
            <a:ext cx="4165600" cy="3124200"/>
          </a:xfrm>
          <a:solidFill>
            <a:srgbClr val="FFFFFF"/>
          </a:solidFill>
          <a:ln>
            <a:solidFill>
              <a:srgbClr val="000000"/>
            </a:solidFill>
            <a:miter lim="800000"/>
          </a:ln>
        </p:spPr>
      </p:sp>
      <p:sp>
        <p:nvSpPr>
          <p:cNvPr id="51203" name="Rectangle 2"/>
          <p:cNvSpPr txBox="1">
            <a:spLocks noGrp="1" noChangeArrowheads="1"/>
          </p:cNvSpPr>
          <p:nvPr>
            <p:ph type="body" idx="1"/>
          </p:nvPr>
        </p:nvSpPr>
        <p:spPr>
          <a:xfrm>
            <a:off x="1060450" y="4349972"/>
            <a:ext cx="4681538" cy="3457403"/>
          </a:xfrm>
          <a:noFill/>
          <a:ln/>
        </p:spPr>
        <p:txBody>
          <a:bodyPr wrap="none" anchor="ctr"/>
          <a:lstStyle/>
          <a:p>
            <a:endParaRPr lang="pl-PL"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Łącznik prost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F96636B2-6F28-474B-B3F7-DA7DB8C924BA}" type="datetimeFigureOut">
              <a:rPr lang="pl-PL" smtClean="0"/>
              <a:pPr/>
              <a:t>14.02.2026</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1F468EB6-4537-470F-88EB-C267BE19D5E1}"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F468EB6-4537-470F-88EB-C267BE19D5E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F468EB6-4537-470F-88EB-C267BE19D5E1}" type="slidenum">
              <a:rPr lang="pl-PL" smtClean="0"/>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671513" y="635000"/>
            <a:ext cx="7743825" cy="1128713"/>
          </a:xfrm>
        </p:spPr>
        <p:txBody>
          <a:bodyPr/>
          <a:lstStyle/>
          <a:p>
            <a:r>
              <a:rPr lang="pl-PL" smtClean="0"/>
              <a:t>Kliknij, aby edytować styl</a:t>
            </a:r>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F468EB6-4537-470F-88EB-C267BE19D5E1}" type="slidenum">
              <a:rPr lang="pl-PL" smtClean="0"/>
              <a:pPr/>
              <a:t>‹#›</a:t>
            </a:fld>
            <a:endParaRPr lang="pl-PL"/>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1F468EB6-4537-470F-88EB-C267BE19D5E1}" type="slidenum">
              <a:rPr lang="pl-PL" smtClean="0"/>
              <a:pPr/>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1F468EB6-4537-470F-88EB-C267BE19D5E1}" type="slidenum">
              <a:rPr lang="pl-PL" smtClean="0"/>
              <a:pPr/>
              <a:t>‹#›</a:t>
            </a:fld>
            <a:endParaRPr lang="pl-PL"/>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1F468EB6-4537-470F-88EB-C267BE19D5E1}"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1F468EB6-4537-470F-88EB-C267BE19D5E1}" type="slidenum">
              <a:rPr lang="pl-PL" smtClean="0"/>
              <a:pPr/>
              <a:t>‹#›</a:t>
            </a:fld>
            <a:endParaRPr lang="pl-PL"/>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F96636B2-6F28-474B-B3F7-DA7DB8C924BA}" type="datetimeFigureOut">
              <a:rPr lang="pl-PL" smtClean="0"/>
              <a:pPr/>
              <a:t>14.02.2026</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1F468EB6-4537-470F-88EB-C267BE19D5E1}"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F96636B2-6F28-474B-B3F7-DA7DB8C924BA}" type="datetimeFigureOut">
              <a:rPr lang="pl-PL" smtClean="0"/>
              <a:pPr/>
              <a:t>14.02.2026</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1F468EB6-4537-470F-88EB-C267BE19D5E1}"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F96636B2-6F28-474B-B3F7-DA7DB8C924BA}" type="datetimeFigureOut">
              <a:rPr lang="pl-PL" smtClean="0"/>
              <a:pPr/>
              <a:t>14.02.2026</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1F468EB6-4537-470F-88EB-C267BE19D5E1}" type="slidenum">
              <a:rPr lang="pl-PL" smtClean="0"/>
              <a:pPr/>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Dowolny kształt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Łącznik prost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Dowolny kształt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Łącznik prost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96636B2-6F28-474B-B3F7-DA7DB8C924BA}" type="datetimeFigureOut">
              <a:rPr lang="pl-PL" smtClean="0"/>
              <a:pPr/>
              <a:t>14.02.2026</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F468EB6-4537-470F-88EB-C267BE19D5E1}"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jCD8Cv9eWzc&amp;list=PLEwYh3FQu95rTDXxLNKwMcVhvvU2-d1Rl&amp;index=2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Temat: Obowiązki podmiotu prowadzącego działalność gospodarczą – ZUS – naliczanie składek </a:t>
            </a:r>
            <a:endParaRPr lang="pl-PL" dirty="0"/>
          </a:p>
        </p:txBody>
      </p:sp>
      <p:sp>
        <p:nvSpPr>
          <p:cNvPr id="3" name="Podtytuł 2"/>
          <p:cNvSpPr>
            <a:spLocks noGrp="1"/>
          </p:cNvSpPr>
          <p:nvPr>
            <p:ph type="subTitle" idx="1"/>
          </p:nvPr>
        </p:nvSpPr>
        <p:spPr/>
        <p:txBody>
          <a:bodyPr/>
          <a:lstStyle/>
          <a:p>
            <a:r>
              <a:rPr lang="pl-PL" dirty="0" smtClean="0"/>
              <a:t>Opracowała: Agnieszka </a:t>
            </a:r>
            <a:r>
              <a:rPr lang="pl-PL" dirty="0" err="1" smtClean="0"/>
              <a:t>Skarupa</a:t>
            </a:r>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FP –fundusz pracy, </a:t>
            </a:r>
          </a:p>
          <a:p>
            <a:r>
              <a:rPr lang="pl-PL" dirty="0" smtClean="0"/>
              <a:t>FS – fundusz solidarnościowy - </a:t>
            </a:r>
            <a:r>
              <a:rPr lang="pl-PL" dirty="0" err="1" smtClean="0"/>
              <a:t>Solidarnościowy</a:t>
            </a:r>
            <a:r>
              <a:rPr lang="pl-PL" dirty="0" smtClean="0"/>
              <a:t> Fundusz Wsparcia Osób Niepełnosprawnych., </a:t>
            </a:r>
          </a:p>
          <a:p>
            <a:r>
              <a:rPr lang="pl-PL" dirty="0" smtClean="0"/>
              <a:t>FGŚP – fundusz gwarantowanych świadczeń pracowniczych, </a:t>
            </a:r>
          </a:p>
          <a:p>
            <a:r>
              <a:rPr lang="pl-PL" dirty="0" smtClean="0"/>
              <a:t>FEP – fundusz emerytur pomostowych</a:t>
            </a:r>
            <a:endParaRPr lang="pl-PL" dirty="0"/>
          </a:p>
        </p:txBody>
      </p:sp>
      <p:sp>
        <p:nvSpPr>
          <p:cNvPr id="3" name="Tytuł 2"/>
          <p:cNvSpPr>
            <a:spLocks noGrp="1"/>
          </p:cNvSpPr>
          <p:nvPr>
            <p:ph type="title"/>
          </p:nvPr>
        </p:nvSpPr>
        <p:spPr/>
        <p:txBody>
          <a:bodyPr>
            <a:normAutofit fontScale="90000"/>
          </a:bodyPr>
          <a:lstStyle/>
          <a:p>
            <a:r>
              <a:rPr lang="pl-PL" dirty="0" smtClean="0"/>
              <a:t>Definicja – fundusze </a:t>
            </a:r>
            <a:r>
              <a:rPr lang="pl-PL" dirty="0" err="1" smtClean="0"/>
              <a:t>pozaubezpieczeniowe</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92500" lnSpcReduction="20000"/>
          </a:bodyPr>
          <a:lstStyle/>
          <a:p>
            <a:r>
              <a:rPr lang="pl-PL" dirty="0" smtClean="0">
                <a:solidFill>
                  <a:srgbClr val="00B050"/>
                </a:solidFill>
              </a:rPr>
              <a:t>Zgłoszenie pracownika w ZUS </a:t>
            </a:r>
            <a:r>
              <a:rPr lang="pl-PL" dirty="0" smtClean="0"/>
              <a:t>do ubezpieczeń społecznych, ubezpieczenia zdrowotnego oraz funduszy </a:t>
            </a:r>
            <a:r>
              <a:rPr lang="pl-PL" dirty="0" err="1" smtClean="0"/>
              <a:t>pozaubezpieczeniowych</a:t>
            </a:r>
            <a:r>
              <a:rPr lang="pl-PL" dirty="0" smtClean="0"/>
              <a:t> </a:t>
            </a:r>
            <a:r>
              <a:rPr lang="pl-PL" dirty="0" smtClean="0">
                <a:solidFill>
                  <a:srgbClr val="00B050"/>
                </a:solidFill>
              </a:rPr>
              <a:t>w terminie 7 dni </a:t>
            </a:r>
            <a:r>
              <a:rPr lang="pl-PL" dirty="0" smtClean="0"/>
              <a:t>od daty zatrudnienia pracownika,</a:t>
            </a:r>
          </a:p>
          <a:p>
            <a:r>
              <a:rPr lang="pl-PL" dirty="0" smtClean="0">
                <a:solidFill>
                  <a:srgbClr val="00B050"/>
                </a:solidFill>
              </a:rPr>
              <a:t>Obliczenie należnych składek </a:t>
            </a:r>
            <a:r>
              <a:rPr lang="pl-PL" dirty="0" smtClean="0"/>
              <a:t>na ubezpieczenia społeczne, zdrowotne oraz FP, FS, FGŚP, FEP</a:t>
            </a:r>
          </a:p>
          <a:p>
            <a:r>
              <a:rPr lang="pl-PL" dirty="0" smtClean="0"/>
              <a:t>Pobrania składek z przychodów pracownika (ubezpieczonego),</a:t>
            </a:r>
          </a:p>
          <a:p>
            <a:r>
              <a:rPr lang="pl-PL" dirty="0" smtClean="0">
                <a:solidFill>
                  <a:srgbClr val="00B050"/>
                </a:solidFill>
              </a:rPr>
              <a:t>Terminowej wpłaty </a:t>
            </a:r>
            <a:r>
              <a:rPr lang="pl-PL" dirty="0" smtClean="0"/>
              <a:t>składek do ZUS</a:t>
            </a:r>
          </a:p>
          <a:p>
            <a:r>
              <a:rPr lang="pl-PL" dirty="0" smtClean="0">
                <a:solidFill>
                  <a:srgbClr val="00B050"/>
                </a:solidFill>
              </a:rPr>
              <a:t>Przesłania do ZUS deklaracji rozliczeniowych i informacyjnych </a:t>
            </a:r>
            <a:r>
              <a:rPr lang="pl-PL" dirty="0" smtClean="0"/>
              <a:t>w terminie</a:t>
            </a:r>
          </a:p>
          <a:p>
            <a:r>
              <a:rPr lang="pl-PL" dirty="0" smtClean="0"/>
              <a:t>Przechowywania dokumentacji przekazywanej do ZUS </a:t>
            </a:r>
            <a:r>
              <a:rPr lang="pl-PL" dirty="0" smtClean="0">
                <a:solidFill>
                  <a:srgbClr val="00B050"/>
                </a:solidFill>
              </a:rPr>
              <a:t>przez 5 lat</a:t>
            </a:r>
          </a:p>
          <a:p>
            <a:endParaRPr lang="pl-PL" dirty="0"/>
          </a:p>
        </p:txBody>
      </p:sp>
      <p:sp>
        <p:nvSpPr>
          <p:cNvPr id="3" name="Tytuł 2"/>
          <p:cNvSpPr>
            <a:spLocks noGrp="1"/>
          </p:cNvSpPr>
          <p:nvPr>
            <p:ph type="title"/>
          </p:nvPr>
        </p:nvSpPr>
        <p:spPr/>
        <p:txBody>
          <a:bodyPr>
            <a:normAutofit/>
          </a:bodyPr>
          <a:lstStyle/>
          <a:p>
            <a:r>
              <a:rPr lang="pl-PL" dirty="0" smtClean="0"/>
              <a:t>Obowiązki pracodawcy </a:t>
            </a: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671513" y="679450"/>
            <a:ext cx="7762875" cy="1042988"/>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a:solidFill>
                  <a:srgbClr val="000000"/>
                </a:solidFill>
                <a:latin typeface="Times New Roman" pitchFamily="16" charset="0"/>
              </a:rPr>
              <a:t> </a:t>
            </a:r>
            <a:r>
              <a:rPr lang="pl-PL" dirty="0" smtClean="0">
                <a:solidFill>
                  <a:srgbClr val="000000"/>
                </a:solidFill>
                <a:latin typeface="Times New Roman" pitchFamily="16" charset="0"/>
              </a:rPr>
              <a:t>Podstawa naliczania składek ZUS</a:t>
            </a:r>
            <a:br>
              <a:rPr lang="pl-PL" dirty="0" smtClean="0">
                <a:solidFill>
                  <a:srgbClr val="000000"/>
                </a:solidFill>
                <a:latin typeface="Times New Roman" pitchFamily="16" charset="0"/>
              </a:rPr>
            </a:br>
            <a:r>
              <a:rPr lang="pl-PL" dirty="0" smtClean="0">
                <a:solidFill>
                  <a:srgbClr val="000000"/>
                </a:solidFill>
                <a:latin typeface="Times New Roman" pitchFamily="16" charset="0"/>
              </a:rPr>
              <a:t> I grupa ZUS </a:t>
            </a:r>
            <a:r>
              <a:rPr lang="pl-PL" dirty="0">
                <a:solidFill>
                  <a:srgbClr val="000000"/>
                </a:solidFill>
                <a:latin typeface="Times New Roman" pitchFamily="16" charset="0"/>
              </a:rPr>
              <a:t>preferencyjny</a:t>
            </a:r>
          </a:p>
        </p:txBody>
      </p:sp>
      <p:sp>
        <p:nvSpPr>
          <p:cNvPr id="32771" name="Rectangle 2"/>
          <p:cNvSpPr>
            <a:spLocks noGrp="1" noChangeArrowheads="1"/>
          </p:cNvSpPr>
          <p:nvPr>
            <p:ph type="subTitle" idx="4294967295"/>
          </p:nvPr>
        </p:nvSpPr>
        <p:spPr>
          <a:xfrm>
            <a:off x="0" y="1982788"/>
            <a:ext cx="7591425" cy="4186237"/>
          </a:xfrm>
          <a:noFill/>
        </p:spPr>
        <p:txBody>
          <a:bodyPr lIns="0" tIns="0" rIns="0" bIns="0" anchor="ctr"/>
          <a:lstStyle/>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000" smtClean="0">
                <a:solidFill>
                  <a:srgbClr val="99284C"/>
                </a:solidFill>
                <a:latin typeface="Times New Roman" pitchFamily="16" charset="0"/>
              </a:rPr>
              <a:t>Osoby prowadzące pozarolniczą działalność gospodarczą na podstawie przepisów o działalności gospodarczej lub innych przepisów szczególnych, które:</a:t>
            </a:r>
          </a:p>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smtClean="0">
              <a:solidFill>
                <a:srgbClr val="99284C"/>
              </a:solidFill>
              <a:latin typeface="Times New Roman" pitchFamily="16" charset="0"/>
            </a:endParaRPr>
          </a:p>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000" smtClean="0">
                <a:solidFill>
                  <a:srgbClr val="99284C"/>
                </a:solidFill>
                <a:latin typeface="Times New Roman" pitchFamily="16" charset="0"/>
              </a:rPr>
              <a:t>    - nie prowadzą lub w okresie ostatnich </a:t>
            </a:r>
            <a:r>
              <a:rPr lang="pl-PL" sz="2000" b="1" smtClean="0">
                <a:solidFill>
                  <a:srgbClr val="99284C"/>
                </a:solidFill>
                <a:latin typeface="Times New Roman" pitchFamily="16" charset="0"/>
              </a:rPr>
              <a:t>60 miesięcy</a:t>
            </a:r>
            <a:r>
              <a:rPr lang="pl-PL" sz="2000" smtClean="0">
                <a:solidFill>
                  <a:srgbClr val="99284C"/>
                </a:solidFill>
                <a:latin typeface="Times New Roman" pitchFamily="16" charset="0"/>
              </a:rPr>
              <a:t> kalendarzowych przed dniem rozpoczęcia wykonywania działalności gospodarczej nie prowadziły pozarolniczej działalności,</a:t>
            </a:r>
          </a:p>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000" smtClean="0">
                <a:solidFill>
                  <a:srgbClr val="99284C"/>
                </a:solidFill>
                <a:latin typeface="Times New Roman" pitchFamily="16" charset="0"/>
              </a:rPr>
              <a:t>   - </a:t>
            </a:r>
            <a:r>
              <a:rPr lang="pl-PL" sz="2000" b="1" smtClean="0">
                <a:solidFill>
                  <a:srgbClr val="99284C"/>
                </a:solidFill>
                <a:latin typeface="Times New Roman" pitchFamily="16" charset="0"/>
              </a:rPr>
              <a:t>nie wykonują działalności gospodarczej na rzecz byłego pracodawcy</a:t>
            </a:r>
            <a:r>
              <a:rPr lang="pl-PL" sz="2000" smtClean="0">
                <a:solidFill>
                  <a:srgbClr val="99284C"/>
                </a:solidFill>
                <a:latin typeface="Times New Roman" pitchFamily="16" charset="0"/>
              </a:rPr>
              <a:t>, na rzecz którego przed dniem rozpoczęcia działalności gospodarczej w bieżącym lub poprzednim roku kalendarzowym wykonywały w ramach stosunku pracy lub spółdzielczego stosunku pracy czynności wchodzące w zakres wykonywanej działalności gospodarczej mają </a:t>
            </a:r>
            <a:r>
              <a:rPr lang="pl-PL" sz="2000" b="1" smtClean="0">
                <a:solidFill>
                  <a:srgbClr val="99284C"/>
                </a:solidFill>
                <a:latin typeface="Times New Roman" pitchFamily="16" charset="0"/>
              </a:rPr>
              <a:t>prawo do opłacania obniżonych składek ZUS</a:t>
            </a: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 grupa ZUS PREFERENCYJNY </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a:bodyPr>
          <a:lstStyle/>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rgbClr val="99284C"/>
                </a:solidFill>
                <a:latin typeface="Times New Roman" pitchFamily="16" charset="0"/>
                <a:cs typeface="Times New Roman" pitchFamily="16" charset="0"/>
              </a:rPr>
              <a:t>Podstawę wymiaru składek na ubezpieczenia społeczne dla  osób opłacających składki ZUS na zasadach PREFERENCYJNYCH wynosi</a:t>
            </a:r>
            <a:endParaRPr lang="pl-PL" sz="2400" b="1" dirty="0" smtClean="0">
              <a:solidFill>
                <a:srgbClr val="99284C"/>
              </a:solidFill>
              <a:latin typeface="Times New Roman" pitchFamily="16" charset="0"/>
              <a:cs typeface="Times New Roman" pitchFamily="16" charset="0"/>
            </a:endParaRPr>
          </a:p>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rgbClr val="99284C"/>
                </a:solidFill>
                <a:latin typeface="Times New Roman" pitchFamily="16" charset="0"/>
                <a:cs typeface="Times New Roman" pitchFamily="16" charset="0"/>
              </a:rPr>
              <a:t>30% kwoty minimalnego wynagrodzenia.</a:t>
            </a: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 grupa ZUS PREFERENCYJNY </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a:bodyPr>
          <a:lstStyle/>
          <a:p>
            <a:pPr>
              <a:buNone/>
            </a:pPr>
            <a:endParaRPr lang="pl-PL" sz="2000" dirty="0" smtClean="0"/>
          </a:p>
          <a:p>
            <a:r>
              <a:rPr lang="pl-PL" sz="2000" dirty="0" smtClean="0"/>
              <a:t>Na rok 2026 jest to 30% od kwoty 4806 zł czyli 1141,80 zł</a:t>
            </a:r>
          </a:p>
          <a:p>
            <a:r>
              <a:rPr lang="pl-PL" sz="2000" dirty="0" smtClean="0"/>
              <a:t>Składka na ubezpieczenia społeczne nie może być niższa od kwoty:</a:t>
            </a:r>
          </a:p>
          <a:p>
            <a:endParaRPr lang="pl-PL" sz="2000" dirty="0" smtClean="0"/>
          </a:p>
          <a:p>
            <a:r>
              <a:rPr lang="pl-PL" sz="2000" dirty="0" smtClean="0"/>
              <a:t>281,44 zł  /tj. 19,52%/ - na ubezpieczenie emerytalne,</a:t>
            </a:r>
          </a:p>
          <a:p>
            <a:r>
              <a:rPr lang="pl-PL" sz="2000" dirty="0" smtClean="0"/>
              <a:t>115,34 zł  /tj. 8%/ - na ubezpieczenia rentowe,</a:t>
            </a:r>
          </a:p>
          <a:p>
            <a:r>
              <a:rPr lang="pl-PL" sz="2000" dirty="0" smtClean="0"/>
              <a:t>35,32 zł  /tj. 2,45%/ - na ubezpieczenie chorobowe.</a:t>
            </a:r>
          </a:p>
          <a:p>
            <a:r>
              <a:rPr lang="pl-PL" sz="2400" dirty="0" smtClean="0">
                <a:solidFill>
                  <a:srgbClr val="99284C"/>
                </a:solidFill>
                <a:latin typeface="Times New Roman" pitchFamily="16" charset="0"/>
              </a:rPr>
              <a:t>Składki na Fundusz Pracy i Funduszu Solidarnościowy  przedsiębiorca opłacający ZUS na zasadach preferencyjnych nie odprowadza.</a:t>
            </a:r>
          </a:p>
          <a:p>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II grupa</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fontScale="85000" lnSpcReduction="10000"/>
          </a:bodyPr>
          <a:lstStyle/>
          <a:p>
            <a:pPr>
              <a:buNone/>
            </a:pPr>
            <a:endParaRPr lang="pl-PL" sz="2000" dirty="0" smtClean="0"/>
          </a:p>
          <a:p>
            <a:pPr>
              <a:buNone/>
            </a:pPr>
            <a:r>
              <a:rPr lang="pl-PL" sz="2000" dirty="0" smtClean="0"/>
              <a:t>Osoby, które prowadzą pozarolniczą działalność, tj.:</a:t>
            </a:r>
          </a:p>
          <a:p>
            <a:r>
              <a:rPr lang="pl-PL" sz="2000" dirty="0" smtClean="0"/>
              <a:t>osoby, które prowadzą działalność gospodarczą na podstawie Prawa przedsiębiorców lub innych przepisów szczególnych, niewymienione w grupie I,</a:t>
            </a:r>
          </a:p>
          <a:p>
            <a:r>
              <a:rPr lang="pl-PL" sz="2000" dirty="0" smtClean="0"/>
              <a:t>twórcy i artyści,</a:t>
            </a:r>
          </a:p>
          <a:p>
            <a:r>
              <a:rPr lang="pl-PL" sz="2000" dirty="0" smtClean="0"/>
              <a:t>osoby, które prowadzą działalność w zakresie wolnego zawodu w rozumieniu przepisów o zryczałtowanym podatku dochodowym od niektórych przychodów osiąganych przez osoby fizyczne, a także osoby prowadzące działalność w zakresie wolnego zawodu, z której przychody są przychodami z działalności gospodarczej w rozumieniu przepisów o podatku dochodowym od osób fizycznych,</a:t>
            </a:r>
          </a:p>
          <a:p>
            <a:r>
              <a:rPr lang="pl-PL" sz="2000" dirty="0" smtClean="0"/>
              <a:t>wspólnik jednoosobowej spółki z ograniczoną odpowiedzialnością oraz wspólnicy spółki jawnej, komandytowej lub partnerskiej,</a:t>
            </a:r>
          </a:p>
          <a:p>
            <a:r>
              <a:rPr lang="pl-PL" sz="2000" dirty="0" smtClean="0"/>
              <a:t>akcjonariusze prostej spółki akcyjnej,</a:t>
            </a:r>
          </a:p>
          <a:p>
            <a:r>
              <a:rPr lang="pl-PL" sz="2000" dirty="0" err="1" smtClean="0"/>
              <a:t>komplementariusz</a:t>
            </a:r>
            <a:r>
              <a:rPr lang="pl-PL" sz="2000" dirty="0" smtClean="0"/>
              <a:t> w spółce komandytowo-akcyjnej,</a:t>
            </a:r>
          </a:p>
          <a:p>
            <a:r>
              <a:rPr lang="pl-PL" sz="2000" dirty="0" smtClean="0"/>
              <a:t>osoby, które prowadzą publiczną lub niepubliczną szkołę, inną formę wychowania przedszkolnego, placówkę lub ich zespół, na podstawie przepisów o systemie oświaty</a:t>
            </a:r>
          </a:p>
          <a:p>
            <a:r>
              <a:rPr lang="pl-PL" sz="2000" dirty="0" smtClean="0"/>
              <a:t>oraz osoby współpracujące z osobami prowadzącymi pozarolniczą działalność albo z osobami korzystającymi z „ulgi na start”.</a:t>
            </a:r>
          </a:p>
          <a:p>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II grupa</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a:bodyPr>
          <a:lstStyle/>
          <a:p>
            <a:r>
              <a:rPr lang="pl-PL" sz="2400" dirty="0" smtClean="0"/>
              <a:t>Podstawą wymiaru składek na ubezpieczenia społeczne dla tych osób jest zadeklarowana kwota, nie niższa niż 60% prognozowanego przeciętnego wynagrodzenia miesięcznego).</a:t>
            </a:r>
          </a:p>
          <a:p>
            <a:pPr>
              <a:buNone/>
            </a:pPr>
            <a:endParaRPr lang="pl-PL" sz="2400" dirty="0" smtClean="0"/>
          </a:p>
          <a:p>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II grupa</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a:bodyPr>
          <a:lstStyle/>
          <a:p>
            <a:r>
              <a:rPr lang="pl-PL" sz="2000" dirty="0" smtClean="0"/>
              <a:t>Za miesiące styczeń - grudzień 2026 r. składka na ubezpieczenia społeczne osób wymienionych w grupie II nie może być niższa od kwoty:</a:t>
            </a:r>
          </a:p>
          <a:p>
            <a:r>
              <a:rPr lang="pl-PL" sz="2000" dirty="0" smtClean="0"/>
              <a:t>1103,27 zł  /tj. 19,52%/ - na ubezpieczenie emerytalne,</a:t>
            </a:r>
          </a:p>
          <a:p>
            <a:r>
              <a:rPr lang="pl-PL" sz="2000" dirty="0" smtClean="0"/>
              <a:t>452,16 zł  /tj. 8%/ - na ubezpieczenia rentowe,</a:t>
            </a:r>
          </a:p>
          <a:p>
            <a:r>
              <a:rPr lang="pl-PL" sz="2000" dirty="0" smtClean="0"/>
              <a:t>138,47 zł  /tj. 2,45%/ - na ubezpieczenie chorobowe.</a:t>
            </a:r>
          </a:p>
          <a:p>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39750" y="720725"/>
            <a:ext cx="7766050" cy="720725"/>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dirty="0">
                <a:solidFill>
                  <a:srgbClr val="000000"/>
                </a:solidFill>
                <a:latin typeface="Times New Roman" pitchFamily="16" charset="0"/>
              </a:rPr>
              <a:t>Podstawy wymiaru składek </a:t>
            </a:r>
            <a:r>
              <a:rPr lang="pl-PL" sz="2800" dirty="0" smtClean="0">
                <a:solidFill>
                  <a:srgbClr val="000000"/>
                </a:solidFill>
                <a:latin typeface="Times New Roman" pitchFamily="16" charset="0"/>
              </a:rPr>
              <a:t>ZUS </a:t>
            </a:r>
            <a:br>
              <a:rPr lang="pl-PL" sz="2800" dirty="0" smtClean="0">
                <a:solidFill>
                  <a:srgbClr val="000000"/>
                </a:solidFill>
                <a:latin typeface="Times New Roman" pitchFamily="16" charset="0"/>
              </a:rPr>
            </a:br>
            <a:r>
              <a:rPr lang="pl-PL" sz="2800" dirty="0" smtClean="0">
                <a:solidFill>
                  <a:srgbClr val="000000"/>
                </a:solidFill>
                <a:latin typeface="Times New Roman" pitchFamily="16" charset="0"/>
              </a:rPr>
              <a:t> III grupa Mały ZUS plus</a:t>
            </a:r>
            <a:endParaRPr lang="pl-PL" sz="2800" dirty="0">
              <a:solidFill>
                <a:srgbClr val="000000"/>
              </a:solidFill>
              <a:latin typeface="Times New Roman" pitchFamily="16" charset="0"/>
            </a:endParaRPr>
          </a:p>
        </p:txBody>
      </p:sp>
      <p:sp>
        <p:nvSpPr>
          <p:cNvPr id="14338" name="Rectangle 2"/>
          <p:cNvSpPr>
            <a:spLocks noGrp="1" noChangeArrowheads="1"/>
          </p:cNvSpPr>
          <p:nvPr>
            <p:ph type="subTitle" idx="4294967295"/>
          </p:nvPr>
        </p:nvSpPr>
        <p:spPr>
          <a:xfrm>
            <a:off x="0" y="1627188"/>
            <a:ext cx="7594600" cy="5437187"/>
          </a:xfrm>
        </p:spPr>
        <p:txBody>
          <a:bodyPr lIns="0" tIns="0" rIns="0" bIns="0" anchor="ctr">
            <a:normAutofit/>
          </a:bodyPr>
          <a:lstStyle/>
          <a:p>
            <a:r>
              <a:rPr lang="pl-PL" sz="2000" dirty="0" smtClean="0"/>
              <a:t>Osoby, które prowadzą działalność gospodarczą na mniejszą skalę (opłacają „mały ZUS plus”)</a:t>
            </a:r>
          </a:p>
          <a:p>
            <a:pPr>
              <a:defRPr/>
            </a:pPr>
            <a:r>
              <a:rPr lang="pl-PL" sz="2400" dirty="0" smtClean="0"/>
              <a:t>Podstawa wymiaru, a więc i wysokość składek na ubezpieczenia społeczne, jest uzależniona od wysokości przeciętnego miesięcznego dochodu z działalności gospodarczej w poprzednim roku kalendarzowym.</a:t>
            </a:r>
          </a:p>
          <a:p>
            <a:pPr>
              <a:defRPr/>
            </a:pPr>
            <a:r>
              <a:rPr lang="pl-PL" sz="2400" dirty="0" smtClean="0"/>
              <a:t>Podstawa wymiaru tych składek nie może być niższa niż 30% kwoty minimalnego wynagrodzenia i nie wyższa niż 60% prognozowanego przeciętnego wynagrodzenia miesięcznego.</a:t>
            </a:r>
          </a:p>
          <a:p>
            <a:endParaRPr lang="pl-PL" sz="2400" dirty="0">
              <a:solidFill>
                <a:srgbClr val="99284C"/>
              </a:solidFill>
            </a:endParaRPr>
          </a:p>
          <a:p>
            <a:pPr marL="365760" indent="-322263" algn="ctr" fontAlgn="auto">
              <a:spcAft>
                <a:spcPts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dirty="0">
              <a:solidFill>
                <a:srgbClr val="99284C"/>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671513" y="679450"/>
            <a:ext cx="7761287" cy="1042988"/>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rgbClr val="000000"/>
                </a:solidFill>
                <a:latin typeface="Times New Roman" pitchFamily="16" charset="0"/>
              </a:rPr>
              <a:t>Ulga na start – 6 miesięcy od rozpoczęcia działalności gospodarczej</a:t>
            </a:r>
            <a:endParaRPr lang="pl-PL" dirty="0">
              <a:solidFill>
                <a:srgbClr val="000000"/>
              </a:solidFill>
              <a:latin typeface="Times New Roman" pitchFamily="16" charset="0"/>
            </a:endParaRPr>
          </a:p>
        </p:txBody>
      </p:sp>
      <p:sp>
        <p:nvSpPr>
          <p:cNvPr id="35843" name="Rectangle 2"/>
          <p:cNvSpPr>
            <a:spLocks noGrp="1" noChangeArrowheads="1"/>
          </p:cNvSpPr>
          <p:nvPr>
            <p:ph type="subTitle" idx="4294967295"/>
          </p:nvPr>
        </p:nvSpPr>
        <p:spPr>
          <a:xfrm>
            <a:off x="642910" y="1785926"/>
            <a:ext cx="7589837" cy="4184661"/>
          </a:xfrm>
          <a:noFill/>
        </p:spPr>
        <p:txBody>
          <a:bodyPr lIns="0" tIns="0" rIns="0" bIns="0" anchor="ctr"/>
          <a:lstStyle/>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800" dirty="0" smtClean="0"/>
              <a:t>Ulga na start zwalnia tylko ze składek na ubezpieczenia społeczne (emerytalne, rentowe, wypadkowe i chorobowe). </a:t>
            </a:r>
          </a:p>
          <a:p>
            <a:pPr indent="-333375" algn="ctr">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800" dirty="0" smtClean="0">
                <a:solidFill>
                  <a:srgbClr val="99284C"/>
                </a:solidFill>
                <a:latin typeface="Times New Roman" pitchFamily="16" charset="0"/>
              </a:rPr>
              <a:t>Przedsiębiorca korzystający z tego zwolnienia musi opłacać składkę zdrowotną.</a:t>
            </a:r>
            <a:endParaRPr lang="pl-PL" sz="1800" dirty="0" smtClean="0">
              <a:solidFill>
                <a:srgbClr val="99284C"/>
              </a:solidFill>
              <a:latin typeface="Times New Roman" pitchFamily="16" charset="0"/>
            </a:endParaRPr>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Definicja: płatnik składek, ubezpieczony, ubezpieczyciel, podstawa naliczenia, FP, FS, FGŚP, FEP</a:t>
            </a:r>
          </a:p>
          <a:p>
            <a:r>
              <a:rPr lang="pl-PL" dirty="0" smtClean="0"/>
              <a:t>Obowiązki przedsiębiorcy w zakresie ubezpieczeń społecznych, zdrowotnych oraz funduszy </a:t>
            </a:r>
            <a:r>
              <a:rPr lang="pl-PL" dirty="0" err="1" smtClean="0"/>
              <a:t>pozaubezpieczeniowych</a:t>
            </a:r>
            <a:endParaRPr lang="pl-PL" dirty="0" smtClean="0"/>
          </a:p>
          <a:p>
            <a:r>
              <a:rPr lang="pl-PL" dirty="0" smtClean="0"/>
              <a:t>Terminy składania dokumentów opłacania składek do ZUS</a:t>
            </a:r>
            <a:endParaRPr lang="pl-PL" dirty="0"/>
          </a:p>
        </p:txBody>
      </p:sp>
      <p:sp>
        <p:nvSpPr>
          <p:cNvPr id="3" name="Tytuł 2"/>
          <p:cNvSpPr>
            <a:spLocks noGrp="1"/>
          </p:cNvSpPr>
          <p:nvPr>
            <p:ph type="title"/>
          </p:nvPr>
        </p:nvSpPr>
        <p:spPr/>
        <p:txBody>
          <a:bodyPr/>
          <a:lstStyle/>
          <a:p>
            <a:r>
              <a:rPr lang="pl-PL" dirty="0" smtClean="0"/>
              <a:t>Zagadnienia</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671513" y="679450"/>
            <a:ext cx="7761287" cy="1042988"/>
          </a:xfrm>
        </p:spPr>
        <p:txBody>
          <a:bodyPr>
            <a:normAutofit fontScale="90000"/>
          </a:bodyPr>
          <a:lstStyle/>
          <a:p>
            <a:pPr fontAlgn="auto">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rgbClr val="000000"/>
                </a:solidFill>
                <a:latin typeface="Times New Roman" pitchFamily="16" charset="0"/>
              </a:rPr>
              <a:t>Ulga na start – 6 miesięcy od rozpoczęcia działalności gospodarczej</a:t>
            </a:r>
            <a:endParaRPr lang="pl-PL" dirty="0">
              <a:solidFill>
                <a:srgbClr val="000000"/>
              </a:solidFill>
              <a:latin typeface="Times New Roman" pitchFamily="16" charset="0"/>
            </a:endParaRPr>
          </a:p>
        </p:txBody>
      </p:sp>
      <p:sp>
        <p:nvSpPr>
          <p:cNvPr id="35843" name="Rectangle 2"/>
          <p:cNvSpPr>
            <a:spLocks noGrp="1" noChangeArrowheads="1"/>
          </p:cNvSpPr>
          <p:nvPr>
            <p:ph type="subTitle" idx="4294967295"/>
          </p:nvPr>
        </p:nvSpPr>
        <p:spPr>
          <a:xfrm>
            <a:off x="1554163" y="1857375"/>
            <a:ext cx="7589837" cy="4184650"/>
          </a:xfrm>
          <a:noFill/>
        </p:spPr>
        <p:txBody>
          <a:bodyPr lIns="0" tIns="0" rIns="0" bIns="0" anchor="ctr">
            <a:normAutofit fontScale="85000" lnSpcReduction="20000"/>
          </a:bodyPr>
          <a:lstStyle/>
          <a:p>
            <a:r>
              <a:rPr lang="pl-PL" sz="2800" dirty="0" smtClean="0"/>
              <a:t>Z ulgi mogą skorzystać przedsiębiorcy, którzy:</a:t>
            </a:r>
          </a:p>
          <a:p>
            <a:r>
              <a:rPr lang="pl-PL" sz="2800" dirty="0" smtClean="0"/>
              <a:t>są </a:t>
            </a:r>
            <a:r>
              <a:rPr lang="pl-PL" sz="2800" b="1" dirty="0" smtClean="0"/>
              <a:t>osobami fizycznymi</a:t>
            </a:r>
            <a:r>
              <a:rPr lang="pl-PL" sz="2800" dirty="0" smtClean="0"/>
              <a:t>, czyli prowadzą działalność jednoosobową albo są wspólnikami spółek cywilnych</a:t>
            </a:r>
          </a:p>
          <a:p>
            <a:r>
              <a:rPr lang="pl-PL" sz="2800" dirty="0" smtClean="0"/>
              <a:t>podejmują działalność gospodarczą po raz pierwszy albo podejmują ją ponownie, po upływie co najmniej </a:t>
            </a:r>
            <a:r>
              <a:rPr lang="pl-PL" sz="2800" b="1" dirty="0" smtClean="0"/>
              <a:t>60 miesięcy</a:t>
            </a:r>
            <a:r>
              <a:rPr lang="pl-PL" sz="2800" dirty="0" smtClean="0"/>
              <a:t> od dnia jej ostatniego zawieszenia lub zakończenia</a:t>
            </a:r>
          </a:p>
          <a:p>
            <a:r>
              <a:rPr lang="pl-PL" sz="2800" dirty="0" smtClean="0"/>
              <a:t>nie wykonują działalności na rzecz byłego pracodawcy, u którego </a:t>
            </a:r>
            <a:r>
              <a:rPr lang="pl-PL" sz="2800" b="1" dirty="0" smtClean="0"/>
              <a:t>w bieżącym lub w poprzednim roku kalendarzowym pracowali na etacie</a:t>
            </a:r>
            <a:r>
              <a:rPr lang="pl-PL" sz="2800" dirty="0" smtClean="0"/>
              <a:t> i wykonywali czynności wchodzące w zakres wykonywanej działalności</a:t>
            </a:r>
            <a:endParaRPr lang="pl-PL" sz="2800" dirty="0"/>
          </a:p>
        </p:txBody>
      </p:sp>
    </p:spTree>
  </p:cSld>
  <p:clrMapOvr>
    <a:masterClrMapping/>
  </p:clrMapOvr>
  <p:transition spd="med">
    <p:wheel spokes="8"/>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lnSpcReduction="10000"/>
          </a:bodyPr>
          <a:lstStyle/>
          <a:p>
            <a:r>
              <a:rPr lang="pl-PL" dirty="0" smtClean="0"/>
              <a:t>Wysokość składki zdrowotnej zależy od formy opodatkowania. Na rok 2026 kształtuje się następująco</a:t>
            </a:r>
          </a:p>
          <a:p>
            <a:pPr>
              <a:buNone/>
            </a:pPr>
            <a:r>
              <a:rPr lang="pl-PL" dirty="0" smtClean="0"/>
              <a:t>-Podatek liniowy/skala podatkowa – min. 432,35 zł</a:t>
            </a:r>
          </a:p>
          <a:p>
            <a:pPr>
              <a:buNone/>
            </a:pPr>
            <a:r>
              <a:rPr lang="pl-PL" dirty="0" smtClean="0"/>
              <a:t>-Ryczałt do 60 tys. zł przychodu rocznego – 498,35 zł</a:t>
            </a:r>
          </a:p>
          <a:p>
            <a:pPr>
              <a:buFontTx/>
              <a:buChar char="-"/>
            </a:pPr>
            <a:r>
              <a:rPr lang="pl-PL" dirty="0" smtClean="0"/>
              <a:t>Ryczałt od 60 tys. do 300 tys. zł przychodu rocznego – 830,58 zł</a:t>
            </a:r>
          </a:p>
          <a:p>
            <a:pPr>
              <a:buFontTx/>
              <a:buChar char="-"/>
            </a:pPr>
            <a:r>
              <a:rPr lang="pl-PL" dirty="0" smtClean="0"/>
              <a:t>- Ryczałt powyżej 300 tys. przychodu rocznego – 1495,04 zł</a:t>
            </a:r>
          </a:p>
          <a:p>
            <a:pPr>
              <a:buFontTx/>
              <a:buChar char="-"/>
            </a:pPr>
            <a:r>
              <a:rPr lang="pl-PL" dirty="0" smtClean="0"/>
              <a:t>-Karta podatkowa – 432,54 zł</a:t>
            </a:r>
            <a:endParaRPr lang="pl-PL" dirty="0"/>
          </a:p>
        </p:txBody>
      </p:sp>
      <p:sp>
        <p:nvSpPr>
          <p:cNvPr id="2" name="Tytuł 1"/>
          <p:cNvSpPr>
            <a:spLocks noGrp="1"/>
          </p:cNvSpPr>
          <p:nvPr>
            <p:ph type="title"/>
          </p:nvPr>
        </p:nvSpPr>
        <p:spPr/>
        <p:txBody>
          <a:bodyPr/>
          <a:lstStyle/>
          <a:p>
            <a:r>
              <a:rPr lang="pl-PL" dirty="0" smtClean="0"/>
              <a:t>Składka zdrowotna</a:t>
            </a:r>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zawartości 3"/>
          <p:cNvSpPr>
            <a:spLocks noGrp="1"/>
          </p:cNvSpPr>
          <p:nvPr>
            <p:ph idx="1"/>
          </p:nvPr>
        </p:nvSpPr>
        <p:spPr/>
        <p:txBody>
          <a:bodyPr>
            <a:normAutofit fontScale="77500" lnSpcReduction="20000"/>
          </a:bodyPr>
          <a:lstStyle/>
          <a:p>
            <a:pPr indent="-315913" algn="ctr">
              <a:buClr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4000" dirty="0" smtClean="0">
                <a:solidFill>
                  <a:srgbClr val="99284C"/>
                </a:solidFill>
                <a:latin typeface="Times New Roman" pitchFamily="16" charset="0"/>
                <a:cs typeface="Times New Roman" pitchFamily="16" charset="0"/>
              </a:rPr>
              <a:t>Składki ZUS przedsiębiorca wpłaca do:</a:t>
            </a:r>
          </a:p>
          <a:p>
            <a:pPr>
              <a:defRPr/>
            </a:pPr>
            <a:r>
              <a:rPr lang="pl-PL" sz="2800" dirty="0" smtClean="0">
                <a:latin typeface="Arial" pitchFamily="34" charset="0"/>
                <a:cs typeface="Arial" pitchFamily="34" charset="0"/>
              </a:rPr>
              <a:t>15. dnia następnego miesiąca - dla płatników składek posiadających osobowość prawną (tj. m.in. spółek kapitałowych, spółdzielni, stowarzyszeń, fundacji, jednostek samorządu terytorialnego, uczelni wyższych itp.),</a:t>
            </a:r>
          </a:p>
          <a:p>
            <a:pPr>
              <a:defRPr/>
            </a:pPr>
            <a:r>
              <a:rPr lang="pl-PL" sz="2800" dirty="0" smtClean="0">
                <a:latin typeface="Arial" pitchFamily="34" charset="0"/>
                <a:cs typeface="Arial" pitchFamily="34" charset="0"/>
              </a:rPr>
              <a:t>20. dnia następnego miesiąca - dla wszystkich pozostałych płatników składek (np. opłacających składki wyłącznie na własne ubezpieczenia, przedsiębiorców i innych podmiotów nieposiadających osobowości prawnej zatrudniających innych ubezpieczonych, w tym spółek osobowych - jawnej, komandytowej, partnerskiej i komandytowo-akcyjnej).</a:t>
            </a:r>
          </a:p>
          <a:p>
            <a:pPr>
              <a:defRPr/>
            </a:pPr>
            <a:endParaRPr lang="pl-PL" sz="2800" dirty="0" smtClean="0">
              <a:latin typeface="Arial" pitchFamily="34" charset="0"/>
              <a:cs typeface="Arial" pitchFamily="34" charset="0"/>
            </a:endParaRPr>
          </a:p>
          <a:p>
            <a:pPr>
              <a:defRPr/>
            </a:pPr>
            <a:r>
              <a:rPr lang="pl-PL" sz="2800" dirty="0" smtClean="0"/>
              <a:t>5. dnia następnego miesiąca - dla jednostek budżetowych i samorządowych zakładów budżetowych,</a:t>
            </a:r>
          </a:p>
          <a:p>
            <a:endParaRPr lang="pl-PL" dirty="0"/>
          </a:p>
        </p:txBody>
      </p:sp>
      <p:sp>
        <p:nvSpPr>
          <p:cNvPr id="3" name="Tytuł 2"/>
          <p:cNvSpPr>
            <a:spLocks noGrp="1"/>
          </p:cNvSpPr>
          <p:nvPr>
            <p:ph type="title"/>
          </p:nvPr>
        </p:nvSpPr>
        <p:spPr/>
        <p:txBody>
          <a:bodyPr>
            <a:normAutofit fontScale="90000"/>
          </a:bodyPr>
          <a:lstStyle/>
          <a:p>
            <a:r>
              <a:rPr lang="pl-PL" dirty="0" smtClean="0"/>
              <a:t>Terminy odprowadzania składek</a:t>
            </a:r>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481138"/>
          <a:ext cx="8229600" cy="43230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pl-PL" dirty="0" smtClean="0"/>
                        <a:t>składka</a:t>
                      </a:r>
                      <a:endParaRPr lang="pl-PL" dirty="0"/>
                    </a:p>
                  </a:txBody>
                  <a:tcPr/>
                </a:tc>
                <a:tc>
                  <a:txBody>
                    <a:bodyPr/>
                    <a:lstStyle/>
                    <a:p>
                      <a:r>
                        <a:rPr lang="pl-PL" dirty="0" smtClean="0">
                          <a:solidFill>
                            <a:srgbClr val="FFFF00"/>
                          </a:solidFill>
                        </a:rPr>
                        <a:t>Umowa o pracę/zlecenia pracownik</a:t>
                      </a:r>
                      <a:endParaRPr lang="pl-PL" dirty="0">
                        <a:solidFill>
                          <a:srgbClr val="FFFF00"/>
                        </a:solidFill>
                      </a:endParaRPr>
                    </a:p>
                  </a:txBody>
                  <a:tcPr/>
                </a:tc>
                <a:tc>
                  <a:txBody>
                    <a:bodyPr/>
                    <a:lstStyle/>
                    <a:p>
                      <a:r>
                        <a:rPr lang="pl-PL" dirty="0" smtClean="0">
                          <a:solidFill>
                            <a:srgbClr val="FFFF00"/>
                          </a:solidFill>
                        </a:rPr>
                        <a:t>Umowa</a:t>
                      </a:r>
                      <a:r>
                        <a:rPr lang="pl-PL" baseline="0" dirty="0" smtClean="0">
                          <a:solidFill>
                            <a:srgbClr val="FFFF00"/>
                          </a:solidFill>
                        </a:rPr>
                        <a:t> o pracę/zlecenia pracodawca</a:t>
                      </a:r>
                      <a:endParaRPr lang="pl-PL" dirty="0">
                        <a:solidFill>
                          <a:srgbClr val="FFFF00"/>
                        </a:solidFill>
                      </a:endParaRPr>
                    </a:p>
                  </a:txBody>
                  <a:tcPr/>
                </a:tc>
                <a:tc>
                  <a:txBody>
                    <a:bodyPr/>
                    <a:lstStyle/>
                    <a:p>
                      <a:r>
                        <a:rPr lang="pl-PL" dirty="0" smtClean="0"/>
                        <a:t>przedsiębiorca</a:t>
                      </a:r>
                      <a:endParaRPr lang="pl-PL" dirty="0"/>
                    </a:p>
                  </a:txBody>
                  <a:tcPr/>
                </a:tc>
              </a:tr>
              <a:tr h="370840">
                <a:tc>
                  <a:txBody>
                    <a:bodyPr/>
                    <a:lstStyle/>
                    <a:p>
                      <a:r>
                        <a:rPr lang="pl-PL" dirty="0" smtClean="0"/>
                        <a:t>emerytalna</a:t>
                      </a:r>
                      <a:endParaRPr lang="pl-PL" dirty="0"/>
                    </a:p>
                  </a:txBody>
                  <a:tcPr/>
                </a:tc>
                <a:tc>
                  <a:txBody>
                    <a:bodyPr/>
                    <a:lstStyle/>
                    <a:p>
                      <a:r>
                        <a:rPr lang="pl-PL" dirty="0" smtClean="0">
                          <a:solidFill>
                            <a:srgbClr val="002060"/>
                          </a:solidFill>
                        </a:rPr>
                        <a:t>9,76%</a:t>
                      </a:r>
                      <a:endParaRPr lang="pl-PL" dirty="0">
                        <a:solidFill>
                          <a:srgbClr val="002060"/>
                        </a:solidFill>
                      </a:endParaRPr>
                    </a:p>
                  </a:txBody>
                  <a:tcPr/>
                </a:tc>
                <a:tc>
                  <a:txBody>
                    <a:bodyPr/>
                    <a:lstStyle/>
                    <a:p>
                      <a:r>
                        <a:rPr lang="pl-PL" dirty="0" smtClean="0">
                          <a:solidFill>
                            <a:srgbClr val="002060"/>
                          </a:solidFill>
                        </a:rPr>
                        <a:t>9,76%</a:t>
                      </a:r>
                      <a:endParaRPr lang="pl-PL" dirty="0">
                        <a:solidFill>
                          <a:srgbClr val="002060"/>
                        </a:solidFill>
                      </a:endParaRPr>
                    </a:p>
                  </a:txBody>
                  <a:tcPr/>
                </a:tc>
                <a:tc>
                  <a:txBody>
                    <a:bodyPr/>
                    <a:lstStyle/>
                    <a:p>
                      <a:r>
                        <a:rPr lang="pl-PL" dirty="0" smtClean="0"/>
                        <a:t>19,52%</a:t>
                      </a:r>
                      <a:endParaRPr lang="pl-PL" dirty="0"/>
                    </a:p>
                  </a:txBody>
                  <a:tcPr/>
                </a:tc>
              </a:tr>
              <a:tr h="370840">
                <a:tc>
                  <a:txBody>
                    <a:bodyPr/>
                    <a:lstStyle/>
                    <a:p>
                      <a:r>
                        <a:rPr lang="pl-PL" dirty="0" smtClean="0"/>
                        <a:t>rentowa </a:t>
                      </a:r>
                      <a:endParaRPr lang="pl-PL" dirty="0"/>
                    </a:p>
                  </a:txBody>
                  <a:tcPr/>
                </a:tc>
                <a:tc>
                  <a:txBody>
                    <a:bodyPr/>
                    <a:lstStyle/>
                    <a:p>
                      <a:r>
                        <a:rPr lang="pl-PL" dirty="0" smtClean="0">
                          <a:solidFill>
                            <a:srgbClr val="002060"/>
                          </a:solidFill>
                        </a:rPr>
                        <a:t>1,5%</a:t>
                      </a:r>
                      <a:endParaRPr lang="pl-PL" dirty="0">
                        <a:solidFill>
                          <a:srgbClr val="002060"/>
                        </a:solidFill>
                      </a:endParaRPr>
                    </a:p>
                  </a:txBody>
                  <a:tcPr/>
                </a:tc>
                <a:tc>
                  <a:txBody>
                    <a:bodyPr/>
                    <a:lstStyle/>
                    <a:p>
                      <a:r>
                        <a:rPr lang="pl-PL" dirty="0" smtClean="0">
                          <a:solidFill>
                            <a:srgbClr val="002060"/>
                          </a:solidFill>
                        </a:rPr>
                        <a:t>6,5%</a:t>
                      </a:r>
                      <a:endParaRPr lang="pl-PL" dirty="0">
                        <a:solidFill>
                          <a:srgbClr val="002060"/>
                        </a:solidFill>
                      </a:endParaRPr>
                    </a:p>
                  </a:txBody>
                  <a:tcPr/>
                </a:tc>
                <a:tc>
                  <a:txBody>
                    <a:bodyPr/>
                    <a:lstStyle/>
                    <a:p>
                      <a:r>
                        <a:rPr lang="pl-PL" dirty="0" smtClean="0"/>
                        <a:t>8%</a:t>
                      </a:r>
                      <a:endParaRPr lang="pl-PL" dirty="0"/>
                    </a:p>
                  </a:txBody>
                  <a:tcPr/>
                </a:tc>
              </a:tr>
              <a:tr h="370840">
                <a:tc>
                  <a:txBody>
                    <a:bodyPr/>
                    <a:lstStyle/>
                    <a:p>
                      <a:r>
                        <a:rPr lang="pl-PL" dirty="0" smtClean="0"/>
                        <a:t>chorobowa*</a:t>
                      </a:r>
                      <a:endParaRPr lang="pl-PL" dirty="0"/>
                    </a:p>
                  </a:txBody>
                  <a:tcPr/>
                </a:tc>
                <a:tc>
                  <a:txBody>
                    <a:bodyPr/>
                    <a:lstStyle/>
                    <a:p>
                      <a:r>
                        <a:rPr lang="pl-PL" dirty="0" smtClean="0">
                          <a:solidFill>
                            <a:srgbClr val="002060"/>
                          </a:solidFill>
                        </a:rPr>
                        <a:t>2,45%</a:t>
                      </a:r>
                      <a:endParaRPr lang="pl-PL" dirty="0">
                        <a:solidFill>
                          <a:srgbClr val="002060"/>
                        </a:solidFill>
                      </a:endParaRPr>
                    </a:p>
                  </a:txBody>
                  <a:tcPr/>
                </a:tc>
                <a:tc>
                  <a:txBody>
                    <a:bodyPr/>
                    <a:lstStyle/>
                    <a:p>
                      <a:r>
                        <a:rPr lang="pl-PL" dirty="0" smtClean="0">
                          <a:solidFill>
                            <a:srgbClr val="002060"/>
                          </a:solidFill>
                        </a:rPr>
                        <a:t>---</a:t>
                      </a:r>
                      <a:endParaRPr lang="pl-PL" dirty="0">
                        <a:solidFill>
                          <a:srgbClr val="002060"/>
                        </a:solidFill>
                      </a:endParaRPr>
                    </a:p>
                  </a:txBody>
                  <a:tcPr/>
                </a:tc>
                <a:tc>
                  <a:txBody>
                    <a:bodyPr/>
                    <a:lstStyle/>
                    <a:p>
                      <a:r>
                        <a:rPr lang="pl-PL" dirty="0" smtClean="0"/>
                        <a:t>2,45%</a:t>
                      </a:r>
                      <a:endParaRPr lang="pl-PL" dirty="0"/>
                    </a:p>
                  </a:txBody>
                  <a:tcPr/>
                </a:tc>
              </a:tr>
              <a:tr h="370840">
                <a:tc>
                  <a:txBody>
                    <a:bodyPr/>
                    <a:lstStyle/>
                    <a:p>
                      <a:r>
                        <a:rPr lang="pl-PL" dirty="0" smtClean="0"/>
                        <a:t>wypadkowa**</a:t>
                      </a:r>
                      <a:endParaRPr lang="pl-PL" dirty="0"/>
                    </a:p>
                  </a:txBody>
                  <a:tcPr/>
                </a:tc>
                <a:tc>
                  <a:txBody>
                    <a:bodyPr/>
                    <a:lstStyle/>
                    <a:p>
                      <a:r>
                        <a:rPr lang="pl-PL" dirty="0" smtClean="0">
                          <a:solidFill>
                            <a:srgbClr val="002060"/>
                          </a:solidFill>
                        </a:rPr>
                        <a:t>---</a:t>
                      </a:r>
                      <a:endParaRPr lang="pl-PL" dirty="0">
                        <a:solidFill>
                          <a:srgbClr val="002060"/>
                        </a:solidFill>
                      </a:endParaRPr>
                    </a:p>
                  </a:txBody>
                  <a:tcPr/>
                </a:tc>
                <a:tc>
                  <a:txBody>
                    <a:bodyPr/>
                    <a:lstStyle/>
                    <a:p>
                      <a:r>
                        <a:rPr lang="pl-PL" dirty="0" smtClean="0">
                          <a:solidFill>
                            <a:srgbClr val="002060"/>
                          </a:solidFill>
                        </a:rPr>
                        <a:t>0,67%-3,33%</a:t>
                      </a:r>
                      <a:endParaRPr lang="pl-PL" dirty="0">
                        <a:solidFill>
                          <a:srgbClr val="00206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smtClean="0">
                          <a:solidFill>
                            <a:srgbClr val="002060"/>
                          </a:solidFill>
                        </a:rPr>
                        <a:t>0,67%-3,33%</a:t>
                      </a:r>
                    </a:p>
                    <a:p>
                      <a:endParaRPr lang="pl-PL" dirty="0"/>
                    </a:p>
                  </a:txBody>
                  <a:tcPr/>
                </a:tc>
              </a:tr>
              <a:tr h="370840">
                <a:tc>
                  <a:txBody>
                    <a:bodyPr/>
                    <a:lstStyle/>
                    <a:p>
                      <a:r>
                        <a:rPr lang="pl-PL" dirty="0" smtClean="0"/>
                        <a:t>zdrowotna</a:t>
                      </a:r>
                      <a:endParaRPr lang="pl-PL" dirty="0"/>
                    </a:p>
                  </a:txBody>
                  <a:tcPr/>
                </a:tc>
                <a:tc>
                  <a:txBody>
                    <a:bodyPr/>
                    <a:lstStyle/>
                    <a:p>
                      <a:r>
                        <a:rPr lang="pl-PL" dirty="0" smtClean="0">
                          <a:solidFill>
                            <a:srgbClr val="002060"/>
                          </a:solidFill>
                        </a:rPr>
                        <a:t>9%</a:t>
                      </a:r>
                      <a:endParaRPr lang="pl-PL" dirty="0">
                        <a:solidFill>
                          <a:srgbClr val="002060"/>
                        </a:solidFill>
                      </a:endParaRPr>
                    </a:p>
                  </a:txBody>
                  <a:tcPr/>
                </a:tc>
                <a:tc>
                  <a:txBody>
                    <a:bodyPr/>
                    <a:lstStyle/>
                    <a:p>
                      <a:r>
                        <a:rPr lang="pl-PL" dirty="0" smtClean="0">
                          <a:solidFill>
                            <a:srgbClr val="002060"/>
                          </a:solidFill>
                        </a:rPr>
                        <a:t>---</a:t>
                      </a:r>
                      <a:endParaRPr lang="pl-PL" dirty="0">
                        <a:solidFill>
                          <a:srgbClr val="002060"/>
                        </a:solidFill>
                      </a:endParaRPr>
                    </a:p>
                  </a:txBody>
                  <a:tcPr/>
                </a:tc>
                <a:tc>
                  <a:txBody>
                    <a:bodyPr/>
                    <a:lstStyle/>
                    <a:p>
                      <a:r>
                        <a:rPr lang="pl-PL" dirty="0" smtClean="0"/>
                        <a:t>9%</a:t>
                      </a:r>
                      <a:endParaRPr lang="pl-PL" dirty="0"/>
                    </a:p>
                  </a:txBody>
                  <a:tcPr/>
                </a:tc>
              </a:tr>
              <a:tr h="370840">
                <a:tc>
                  <a:txBody>
                    <a:bodyPr/>
                    <a:lstStyle/>
                    <a:p>
                      <a:r>
                        <a:rPr lang="pl-PL" dirty="0" smtClean="0"/>
                        <a:t>fundusz pracy</a:t>
                      </a:r>
                      <a:endParaRPr lang="pl-PL" dirty="0"/>
                    </a:p>
                  </a:txBody>
                  <a:tcPr/>
                </a:tc>
                <a:tc>
                  <a:txBody>
                    <a:bodyPr/>
                    <a:lstStyle/>
                    <a:p>
                      <a:r>
                        <a:rPr lang="pl-PL" dirty="0" smtClean="0">
                          <a:solidFill>
                            <a:srgbClr val="002060"/>
                          </a:solidFill>
                        </a:rPr>
                        <a:t>---</a:t>
                      </a:r>
                      <a:endParaRPr lang="pl-PL" dirty="0">
                        <a:solidFill>
                          <a:srgbClr val="002060"/>
                        </a:solidFill>
                      </a:endParaRPr>
                    </a:p>
                  </a:txBody>
                  <a:tcPr/>
                </a:tc>
                <a:tc>
                  <a:txBody>
                    <a:bodyPr/>
                    <a:lstStyle/>
                    <a:p>
                      <a:r>
                        <a:rPr lang="pl-PL" dirty="0" smtClean="0">
                          <a:solidFill>
                            <a:srgbClr val="002060"/>
                          </a:solidFill>
                        </a:rPr>
                        <a:t>2,45%</a:t>
                      </a:r>
                      <a:endParaRPr lang="pl-PL" dirty="0">
                        <a:solidFill>
                          <a:srgbClr val="002060"/>
                        </a:solidFill>
                      </a:endParaRPr>
                    </a:p>
                  </a:txBody>
                  <a:tcPr/>
                </a:tc>
                <a:tc>
                  <a:txBody>
                    <a:bodyPr/>
                    <a:lstStyle/>
                    <a:p>
                      <a:r>
                        <a:rPr lang="pl-PL" dirty="0" smtClean="0"/>
                        <a:t>2,45%</a:t>
                      </a:r>
                      <a:endParaRPr lang="pl-PL" dirty="0"/>
                    </a:p>
                  </a:txBody>
                  <a:tcPr/>
                </a:tc>
              </a:tr>
              <a:tr h="370840">
                <a:tc>
                  <a:txBody>
                    <a:bodyPr/>
                    <a:lstStyle/>
                    <a:p>
                      <a:r>
                        <a:rPr lang="pl-PL" dirty="0" smtClean="0"/>
                        <a:t>FGŚP</a:t>
                      </a:r>
                      <a:endParaRPr lang="pl-PL" dirty="0"/>
                    </a:p>
                  </a:txBody>
                  <a:tcPr/>
                </a:tc>
                <a:tc>
                  <a:txBody>
                    <a:bodyPr/>
                    <a:lstStyle/>
                    <a:p>
                      <a:r>
                        <a:rPr lang="pl-PL" dirty="0" smtClean="0">
                          <a:solidFill>
                            <a:srgbClr val="002060"/>
                          </a:solidFill>
                        </a:rPr>
                        <a:t>---</a:t>
                      </a:r>
                      <a:endParaRPr lang="pl-PL" dirty="0">
                        <a:solidFill>
                          <a:srgbClr val="002060"/>
                        </a:solidFill>
                      </a:endParaRPr>
                    </a:p>
                  </a:txBody>
                  <a:tcPr/>
                </a:tc>
                <a:tc>
                  <a:txBody>
                    <a:bodyPr/>
                    <a:lstStyle/>
                    <a:p>
                      <a:r>
                        <a:rPr lang="pl-PL" dirty="0" smtClean="0">
                          <a:solidFill>
                            <a:srgbClr val="002060"/>
                          </a:solidFill>
                        </a:rPr>
                        <a:t>0,1%</a:t>
                      </a:r>
                      <a:endParaRPr lang="pl-PL" dirty="0">
                        <a:solidFill>
                          <a:srgbClr val="002060"/>
                        </a:solidFill>
                      </a:endParaRPr>
                    </a:p>
                  </a:txBody>
                  <a:tcPr/>
                </a:tc>
                <a:tc>
                  <a:txBody>
                    <a:bodyPr/>
                    <a:lstStyle/>
                    <a:p>
                      <a:r>
                        <a:rPr lang="pl-PL" dirty="0" smtClean="0"/>
                        <a:t>Tylko od wynagrodzenia pracownika</a:t>
                      </a:r>
                      <a:endParaRPr lang="pl-PL" dirty="0"/>
                    </a:p>
                  </a:txBody>
                  <a:tcPr/>
                </a:tc>
              </a:tr>
            </a:tbl>
          </a:graphicData>
        </a:graphic>
      </p:graphicFrame>
      <p:sp>
        <p:nvSpPr>
          <p:cNvPr id="5" name="Tytuł 4"/>
          <p:cNvSpPr>
            <a:spLocks noGrp="1"/>
          </p:cNvSpPr>
          <p:nvPr>
            <p:ph type="title"/>
          </p:nvPr>
        </p:nvSpPr>
        <p:spPr/>
        <p:txBody>
          <a:bodyPr>
            <a:normAutofit fontScale="90000"/>
          </a:bodyPr>
          <a:lstStyle/>
          <a:p>
            <a:r>
              <a:rPr lang="pl-PL" dirty="0" smtClean="0"/>
              <a:t>Podsumowanie -                wysokości składek</a:t>
            </a:r>
            <a:endParaRPr lang="pl-PL" dirty="0"/>
          </a:p>
        </p:txBody>
      </p:sp>
      <p:sp>
        <p:nvSpPr>
          <p:cNvPr id="6" name="pole tekstowe 5"/>
          <p:cNvSpPr txBox="1"/>
          <p:nvPr/>
        </p:nvSpPr>
        <p:spPr>
          <a:xfrm>
            <a:off x="500034" y="5857892"/>
            <a:ext cx="8267007" cy="584775"/>
          </a:xfrm>
          <a:prstGeom prst="rect">
            <a:avLst/>
          </a:prstGeom>
          <a:noFill/>
        </p:spPr>
        <p:txBody>
          <a:bodyPr wrap="none" rtlCol="0">
            <a:spAutoFit/>
          </a:bodyPr>
          <a:lstStyle/>
          <a:p>
            <a:r>
              <a:rPr lang="pl-PL" sz="1600" dirty="0" smtClean="0"/>
              <a:t>*Składka chorobowa przy umowie zlecenia i dla przedsiębiorcy jest deklaratywna</a:t>
            </a:r>
          </a:p>
          <a:p>
            <a:r>
              <a:rPr lang="pl-PL" sz="1600" dirty="0" smtClean="0"/>
              <a:t>**wysokość % zależy od wypadkowości w danej branży i jednostce gospodarczej</a:t>
            </a:r>
            <a:endParaRPr lang="pl-PL"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Karta pracy nr 1 </a:t>
            </a:r>
            <a:r>
              <a:rPr lang="pl-PL" smtClean="0"/>
              <a:t>– wybór </a:t>
            </a:r>
            <a:r>
              <a:rPr lang="pl-PL" dirty="0" smtClean="0"/>
              <a:t>ZUS przy zakładaniu działalności gospodarczej</a:t>
            </a:r>
            <a:endParaRPr lang="pl-PL" dirty="0"/>
          </a:p>
        </p:txBody>
      </p:sp>
      <p:sp>
        <p:nvSpPr>
          <p:cNvPr id="3" name="Tytuł 2"/>
          <p:cNvSpPr>
            <a:spLocks noGrp="1"/>
          </p:cNvSpPr>
          <p:nvPr>
            <p:ph type="title"/>
          </p:nvPr>
        </p:nvSpPr>
        <p:spPr/>
        <p:txBody>
          <a:bodyPr/>
          <a:lstStyle/>
          <a:p>
            <a:r>
              <a:rPr lang="pl-PL" dirty="0" smtClean="0"/>
              <a:t>Podsumowanie </a:t>
            </a:r>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Dziękuję </a:t>
            </a:r>
            <a:r>
              <a:rPr lang="pl-PL" smtClean="0"/>
              <a:t>za uwagę</a:t>
            </a:r>
            <a:endParaRPr lang="pl-PL"/>
          </a:p>
        </p:txBody>
      </p:sp>
      <p:sp>
        <p:nvSpPr>
          <p:cNvPr id="3" name="Tytuł 2"/>
          <p:cNvSpPr>
            <a:spLocks noGrp="1"/>
          </p:cNvSpPr>
          <p:nvPr>
            <p:ph type="title"/>
          </p:nvPr>
        </p:nvSpPr>
        <p:spPr/>
        <p:txBody>
          <a:bodyPr/>
          <a:lstStyle/>
          <a:p>
            <a:endParaRPr lang="pl-P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J</a:t>
            </a:r>
            <a:r>
              <a:rPr lang="pl-PL" dirty="0" smtClean="0"/>
              <a:t>akie </a:t>
            </a:r>
            <a:r>
              <a:rPr lang="pl-PL" dirty="0" smtClean="0"/>
              <a:t>obowiązkowe ubezpieczenia społeczne muszą płacić </a:t>
            </a:r>
            <a:r>
              <a:rPr lang="pl-PL" dirty="0" smtClean="0"/>
              <a:t>przedsiębiorcy?</a:t>
            </a:r>
            <a:endParaRPr lang="pl-PL" dirty="0" smtClean="0"/>
          </a:p>
          <a:p>
            <a:endParaRPr lang="pl-PL" dirty="0"/>
          </a:p>
        </p:txBody>
      </p:sp>
      <p:sp>
        <p:nvSpPr>
          <p:cNvPr id="3" name="Tytuł 2"/>
          <p:cNvSpPr>
            <a:spLocks noGrp="1"/>
          </p:cNvSpPr>
          <p:nvPr>
            <p:ph type="title"/>
          </p:nvPr>
        </p:nvSpPr>
        <p:spPr/>
        <p:txBody>
          <a:bodyPr/>
          <a:lstStyle/>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Jakie </a:t>
            </a:r>
            <a:r>
              <a:rPr lang="pl-PL" dirty="0" smtClean="0"/>
              <a:t>konsekwencje wiążą się z niepłaceniem tych ubezpieczeń (składek ) do ZUS?</a:t>
            </a:r>
          </a:p>
          <a:p>
            <a:endParaRPr lang="pl-PL" dirty="0"/>
          </a:p>
        </p:txBody>
      </p:sp>
      <p:sp>
        <p:nvSpPr>
          <p:cNvPr id="3" name="Tytuł 2"/>
          <p:cNvSpPr>
            <a:spLocks noGrp="1"/>
          </p:cNvSpPr>
          <p:nvPr>
            <p:ph type="title"/>
          </p:nvPr>
        </p:nvSpPr>
        <p:spPr/>
        <p:txBody>
          <a:bodyPr/>
          <a:lstStyle/>
          <a:p>
            <a:endParaRPr lang="pl-P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Polecenie dla uczniów: oglądając film zanotujcie konsekwencje niepłacenia składek, o których nie zostało do tej pory wspomniane w naszej dyskusji.</a:t>
            </a:r>
          </a:p>
          <a:p>
            <a:endParaRPr lang="pl-PL" dirty="0" smtClean="0"/>
          </a:p>
          <a:p>
            <a:r>
              <a:rPr lang="pl-PL" dirty="0" smtClean="0">
                <a:hlinkClick r:id="rId2"/>
              </a:rPr>
              <a:t>(2454) Twoje życie, Twój wybór [materiał archiwalny] </a:t>
            </a:r>
            <a:r>
              <a:rPr lang="pl-PL" dirty="0" smtClean="0">
                <a:hlinkClick r:id="rId2"/>
              </a:rPr>
              <a:t>– </a:t>
            </a:r>
            <a:r>
              <a:rPr lang="pl-PL" dirty="0" err="1" smtClean="0">
                <a:hlinkClick r:id="rId2"/>
              </a:rPr>
              <a:t>YouTube</a:t>
            </a:r>
            <a:endParaRPr lang="pl-PL" dirty="0"/>
          </a:p>
        </p:txBody>
      </p:sp>
      <p:sp>
        <p:nvSpPr>
          <p:cNvPr id="3" name="Tytuł 2"/>
          <p:cNvSpPr>
            <a:spLocks noGrp="1"/>
          </p:cNvSpPr>
          <p:nvPr>
            <p:ph type="title"/>
          </p:nvPr>
        </p:nvSpPr>
        <p:spPr/>
        <p:txBody>
          <a:bodyPr>
            <a:normAutofit fontScale="90000"/>
          </a:bodyPr>
          <a:lstStyle/>
          <a:p>
            <a:r>
              <a:rPr lang="pl-PL" dirty="0" smtClean="0"/>
              <a:t>Film – konsekwencje nie płacenia składek</a:t>
            </a: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Pracownik w momencie podpisywania umowy o pracę podlega obowiązkowym ubezpieczeniom społecznym i ubezpieczeniu zdrowotnemu</a:t>
            </a:r>
          </a:p>
          <a:p>
            <a:r>
              <a:rPr lang="pl-PL" dirty="0" smtClean="0"/>
              <a:t>Zleceniobiorca oraz przedsiębiorca podlega ww. ubezpieczeniom w całości lub części w konkretnych sytuacjach zależnych od jego statutu prawnego wynikającego z Ustawy o systemie ubezpieczeń społecznych</a:t>
            </a:r>
            <a:endParaRPr lang="pl-PL" dirty="0"/>
          </a:p>
        </p:txBody>
      </p:sp>
      <p:sp>
        <p:nvSpPr>
          <p:cNvPr id="3" name="Tytuł 2"/>
          <p:cNvSpPr>
            <a:spLocks noGrp="1"/>
          </p:cNvSpPr>
          <p:nvPr>
            <p:ph type="title"/>
          </p:nvPr>
        </p:nvSpPr>
        <p:spPr/>
        <p:txBody>
          <a:bodyPr/>
          <a:lstStyle/>
          <a:p>
            <a:r>
              <a:rPr lang="pl-PL" dirty="0" smtClean="0"/>
              <a:t>Wstęp</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Czyli pracodawca opłacający składki do ZUS. W przypadku gdy osoba fizyczna prowadząca działalność gospodarczą zgłosi siebie do ubezpieczeń staje się ona w tym momencie zarówno płatnikiem , jak i ubezpieczonym</a:t>
            </a:r>
            <a:endParaRPr lang="pl-PL" dirty="0"/>
          </a:p>
        </p:txBody>
      </p:sp>
      <p:sp>
        <p:nvSpPr>
          <p:cNvPr id="3" name="Tytuł 2"/>
          <p:cNvSpPr>
            <a:spLocks noGrp="1"/>
          </p:cNvSpPr>
          <p:nvPr>
            <p:ph type="title"/>
          </p:nvPr>
        </p:nvSpPr>
        <p:spPr/>
        <p:txBody>
          <a:bodyPr/>
          <a:lstStyle/>
          <a:p>
            <a:r>
              <a:rPr lang="pl-PL" dirty="0" smtClean="0"/>
              <a:t>Definicja – płatnik składek</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Czyli osoba fizyczna, podlegająca chociaż jednemu z ubezpieczeń społecznych, objęta ochroną ubezpieczeniową; która ma z tego tytułu uprawnienia do korzystania z określonych świadczeń pieniężnych, zależnych od tytułu opłacanych składek.</a:t>
            </a:r>
            <a:endParaRPr lang="pl-PL" dirty="0"/>
          </a:p>
        </p:txBody>
      </p:sp>
      <p:sp>
        <p:nvSpPr>
          <p:cNvPr id="3" name="Tytuł 2"/>
          <p:cNvSpPr>
            <a:spLocks noGrp="1"/>
          </p:cNvSpPr>
          <p:nvPr>
            <p:ph type="title"/>
          </p:nvPr>
        </p:nvSpPr>
        <p:spPr/>
        <p:txBody>
          <a:bodyPr/>
          <a:lstStyle/>
          <a:p>
            <a:r>
              <a:rPr lang="pl-PL" dirty="0" smtClean="0"/>
              <a:t>Definicja - ubezpieczony</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Czyli Zakład Ubezpieczeń Społecznych (ZUS), instytucja pobierająca składki ubezpieczeniowe i wypłacająca z tego tytułu m. in. następujące świadczenia pieniężne:</a:t>
            </a:r>
          </a:p>
          <a:p>
            <a:pPr>
              <a:buFontTx/>
              <a:buChar char="-"/>
            </a:pPr>
            <a:r>
              <a:rPr lang="pl-PL" dirty="0" smtClean="0"/>
              <a:t>Związane np.: z zaopatrzeniem emerytalnym, rentowym</a:t>
            </a:r>
          </a:p>
          <a:p>
            <a:pPr>
              <a:buFontTx/>
              <a:buChar char="-"/>
            </a:pPr>
            <a:r>
              <a:rPr lang="pl-PL" dirty="0" smtClean="0"/>
              <a:t>Zasiłki macierzyńskie, chorobowe</a:t>
            </a:r>
          </a:p>
          <a:p>
            <a:pPr>
              <a:buFontTx/>
              <a:buChar char="-"/>
            </a:pPr>
            <a:r>
              <a:rPr lang="pl-PL" dirty="0" smtClean="0"/>
              <a:t>Odszkodowania w razie wypadków przy pracy</a:t>
            </a:r>
            <a:endParaRPr lang="pl-PL" dirty="0"/>
          </a:p>
        </p:txBody>
      </p:sp>
      <p:sp>
        <p:nvSpPr>
          <p:cNvPr id="3" name="Tytuł 2"/>
          <p:cNvSpPr>
            <a:spLocks noGrp="1"/>
          </p:cNvSpPr>
          <p:nvPr>
            <p:ph type="title"/>
          </p:nvPr>
        </p:nvSpPr>
        <p:spPr/>
        <p:txBody>
          <a:bodyPr/>
          <a:lstStyle/>
          <a:p>
            <a:r>
              <a:rPr lang="pl-PL" dirty="0" smtClean="0"/>
              <a:t>Definicja - ubezpieczyciel</a:t>
            </a: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651</TotalTime>
  <Words>1675</Words>
  <Application>Microsoft Office PowerPoint</Application>
  <PresentationFormat>Pokaz na ekranie (4:3)</PresentationFormat>
  <Paragraphs>181</Paragraphs>
  <Slides>25</Slides>
  <Notes>12</Notes>
  <HiddenSlides>0</HiddenSlides>
  <MMClips>0</MMClips>
  <ScaleCrop>false</ScaleCrop>
  <HeadingPairs>
    <vt:vector size="4" baseType="variant">
      <vt:variant>
        <vt:lpstr>Motyw</vt:lpstr>
      </vt:variant>
      <vt:variant>
        <vt:i4>1</vt:i4>
      </vt:variant>
      <vt:variant>
        <vt:lpstr>Tytuły slajdów</vt:lpstr>
      </vt:variant>
      <vt:variant>
        <vt:i4>25</vt:i4>
      </vt:variant>
    </vt:vector>
  </HeadingPairs>
  <TitlesOfParts>
    <vt:vector size="26" baseType="lpstr">
      <vt:lpstr>Hol</vt:lpstr>
      <vt:lpstr>Temat: Obowiązki podmiotu prowadzącego działalność gospodarczą – ZUS – naliczanie składek </vt:lpstr>
      <vt:lpstr>Zagadnienia</vt:lpstr>
      <vt:lpstr>Slajd 3</vt:lpstr>
      <vt:lpstr>Slajd 4</vt:lpstr>
      <vt:lpstr>Film – konsekwencje nie płacenia składek</vt:lpstr>
      <vt:lpstr>Wstęp</vt:lpstr>
      <vt:lpstr>Definicja – płatnik składek</vt:lpstr>
      <vt:lpstr>Definicja - ubezpieczony</vt:lpstr>
      <vt:lpstr>Definicja - ubezpieczyciel</vt:lpstr>
      <vt:lpstr>Definicja – fundusze pozaubezpieczeniowe</vt:lpstr>
      <vt:lpstr>Obowiązki pracodawcy </vt:lpstr>
      <vt:lpstr> Podstawa naliczania składek ZUS  I grupa ZUS preferencyjny</vt:lpstr>
      <vt:lpstr>Podstawy wymiaru składek ZUS   I grupa ZUS PREFERENCYJNY </vt:lpstr>
      <vt:lpstr>Podstawy wymiaru składek ZUS   I grupa ZUS PREFERENCYJNY </vt:lpstr>
      <vt:lpstr>Podstawy wymiaru składek ZUS   II grupa</vt:lpstr>
      <vt:lpstr>Podstawy wymiaru składek ZUS   II grupa</vt:lpstr>
      <vt:lpstr>Podstawy wymiaru składek ZUS   II grupa</vt:lpstr>
      <vt:lpstr>Podstawy wymiaru składek ZUS   III grupa Mały ZUS plus</vt:lpstr>
      <vt:lpstr>Ulga na start – 6 miesięcy od rozpoczęcia działalności gospodarczej</vt:lpstr>
      <vt:lpstr>Ulga na start – 6 miesięcy od rozpoczęcia działalności gospodarczej</vt:lpstr>
      <vt:lpstr>Składka zdrowotna</vt:lpstr>
      <vt:lpstr>Terminy odprowadzania składek</vt:lpstr>
      <vt:lpstr>Podsumowanie -                wysokości składek</vt:lpstr>
      <vt:lpstr>Podsumowanie </vt:lpstr>
      <vt:lpstr>Slajd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Temat: Podstawowe pojęcia z zakresu ubezpieczeń społecznych</dc:title>
  <dc:creator>ZSZ5</dc:creator>
  <cp:lastModifiedBy>ZSZ5</cp:lastModifiedBy>
  <cp:revision>10</cp:revision>
  <dcterms:created xsi:type="dcterms:W3CDTF">2024-09-22T08:31:54Z</dcterms:created>
  <dcterms:modified xsi:type="dcterms:W3CDTF">2026-02-14T14:33:39Z</dcterms:modified>
</cp:coreProperties>
</file>