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84" r:id="rId21"/>
    <p:sldId id="275" r:id="rId22"/>
    <p:sldId id="276" r:id="rId23"/>
    <p:sldId id="277" r:id="rId24"/>
    <p:sldId id="286" r:id="rId25"/>
    <p:sldId id="278" r:id="rId26"/>
    <p:sldId id="279" r:id="rId27"/>
    <p:sldId id="280" r:id="rId28"/>
    <p:sldId id="281" r:id="rId29"/>
    <p:sldId id="282" r:id="rId30"/>
    <p:sldId id="283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A7780-E93C-4C9B-92D1-9FF32704E33F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A770-4C7A-45ED-AEE5-E6EFC889649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A770-4C7A-45ED-AEE5-E6EFC8896495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3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3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52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12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89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824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57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04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509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69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58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36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16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31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4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88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D180-1F7D-4122-A1CF-E57CFA4A52D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1135C8-334A-4605-80D4-4E42CB6E3A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4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6B08A2-18C7-9F16-F461-25EA3B5A7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 Wynagradzanie pracowników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8A99F6-19FF-AF5E-D1C5-8FDB681CD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84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A97E9-14FB-9685-BCAE-6B9F1EA0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Dodatek do wynagrodzenie za pracę w godzinach nocnych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AD06F2-D073-45D1-1A23-81DE98923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Pora nocna obejmuje </a:t>
            </a:r>
            <a:r>
              <a:rPr lang="pl-PL" b="1" dirty="0"/>
              <a:t>8 godzin między 21:00 a 7:00</a:t>
            </a:r>
          </a:p>
          <a:p>
            <a:r>
              <a:rPr lang="pl-PL" dirty="0"/>
              <a:t>Pracownik pracujący w nocy </a:t>
            </a:r>
            <a:r>
              <a:rPr lang="pl-PL" b="1" dirty="0"/>
              <a:t>nie może pracować ponad 8 godzin na dobę</a:t>
            </a:r>
            <a:r>
              <a:rPr lang="pl-PL" dirty="0"/>
              <a:t>, jeśli praca jest szczególnie niebezpieczna lub bardzo wymagająca. Ograniczenie to nie dotyczy: </a:t>
            </a:r>
          </a:p>
          <a:p>
            <a:pPr marL="0" indent="0">
              <a:buNone/>
            </a:pPr>
            <a:r>
              <a:rPr lang="pl-PL" dirty="0"/>
              <a:t>	- pracowników zarządzających zakładem pracy i akcji ratunkowych i usuwania awarii</a:t>
            </a:r>
          </a:p>
          <a:p>
            <a:r>
              <a:rPr lang="pl-PL" dirty="0"/>
              <a:t>przysługuje dodatek </a:t>
            </a:r>
            <a:r>
              <a:rPr lang="pl-PL" b="1" dirty="0"/>
              <a:t>20% stawki godzinowej z minimalnego wynagrodzenia</a:t>
            </a:r>
          </a:p>
          <a:p>
            <a:pPr marL="0" indent="0">
              <a:buNone/>
              <a:defRPr sz="2200"/>
            </a:pPr>
            <a:endParaRPr lang="pl-PL" dirty="0"/>
          </a:p>
          <a:p>
            <a:pPr marL="0" indent="0">
              <a:buNone/>
              <a:defRPr sz="2200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092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C0639-C781-D25C-6012-47623C0D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Fakultatywne składniki wynagradzania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6E3A8C-104E-8F03-B0A2-C374D1249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Dodatek funkcyjny </a:t>
            </a:r>
            <a:r>
              <a:rPr lang="pl-PL" dirty="0"/>
              <a:t>– przyznawany pracownikom zatrudnionym na stanowiskach związanych z pełnieniem funkcji kierowniczych</a:t>
            </a:r>
          </a:p>
          <a:p>
            <a:r>
              <a:rPr lang="pl-PL" b="1" dirty="0"/>
              <a:t>Premia regulaminowa </a:t>
            </a:r>
            <a:r>
              <a:rPr lang="pl-PL" dirty="0"/>
              <a:t>– element wynagrodzenia wypłacany po spełnieniu przez pracownika warunków wymaganych do jej uzyskania, określonych w regulaminie premiowania. Prawo do tej premii i jej wysokość nie zależą od swobodnego uznania pracodawcy</a:t>
            </a:r>
          </a:p>
          <a:p>
            <a:r>
              <a:rPr lang="pl-PL" b="1" dirty="0"/>
              <a:t>Premia uznaniowa </a:t>
            </a:r>
            <a:r>
              <a:rPr lang="pl-PL" dirty="0"/>
              <a:t>– ma charakter nagrody, a jej przyznanie zależy od swobodnego uznania pracodawcy</a:t>
            </a:r>
          </a:p>
        </p:txBody>
      </p:sp>
    </p:spTree>
    <p:extLst>
      <p:ext uri="{BB962C8B-B14F-4D97-AF65-F5344CB8AC3E}">
        <p14:creationId xmlns:p14="http://schemas.microsoft.com/office/powerpoint/2010/main" val="177878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13022-0822-B5FF-EBDA-E889AF61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Fakultatywne składniki wynagradzania: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4E5C83-B5DC-E101-08FA-48AAC338B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Dodatek stażowy </a:t>
            </a:r>
            <a:r>
              <a:rPr lang="pl-PL" dirty="0"/>
              <a:t>– przysługuje za wypracowanie określonego stażu pracy. Z reguły, aby ustalić staż pracy, wlicza się wszystkie okresy wcześniejszego zatrudnienia. Ma charakter progresywny np. za każdy przepracowany rok wzrasta o 1%</a:t>
            </a:r>
          </a:p>
          <a:p>
            <a:r>
              <a:rPr lang="pl-PL" b="1" dirty="0"/>
              <a:t>Dodatek za pracę zmianową </a:t>
            </a:r>
            <a:r>
              <a:rPr lang="pl-PL" dirty="0"/>
              <a:t>– jest przyznawany pracownikom zatrudnionym w systemie pracy zmianowej i przysługuje za pracę świadczoną na innej niż pierwsza zmiana</a:t>
            </a:r>
          </a:p>
          <a:p>
            <a:r>
              <a:rPr lang="pl-PL" b="1" dirty="0"/>
              <a:t>Dodatek za pracę w warunkach szkodliwych </a:t>
            </a:r>
            <a:r>
              <a:rPr lang="pl-PL" dirty="0"/>
              <a:t>– przysługuje pracownikom wykonującym pracę w niebezpiecznych, trudnych, uciążliwych lub szkodliwych dla zdrowia warunkach. Pracodawca powinien ustalić wykaz stanowisk pracy, na których panują wyżej wymienione warunki</a:t>
            </a:r>
          </a:p>
        </p:txBody>
      </p:sp>
    </p:spTree>
    <p:extLst>
      <p:ext uri="{BB962C8B-B14F-4D97-AF65-F5344CB8AC3E}">
        <p14:creationId xmlns:p14="http://schemas.microsoft.com/office/powerpoint/2010/main" val="418965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6A1FE7-FD64-C008-066E-A722EC8F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świadczenia pozapłacowe związane ze stosunkiem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8DB03C-DFA8-A763-FD69-FAB9D673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Wypłaty wyrównawcze</a:t>
            </a:r>
          </a:p>
          <a:p>
            <a:r>
              <a:rPr lang="pl-PL" dirty="0"/>
              <a:t>Diety z tytułu podróży służbowych</a:t>
            </a:r>
          </a:p>
          <a:p>
            <a:r>
              <a:rPr lang="pl-PL" dirty="0"/>
              <a:t>Ryczałty</a:t>
            </a:r>
          </a:p>
          <a:p>
            <a:r>
              <a:rPr lang="pl-PL" dirty="0"/>
              <a:t>Świadczenia odszkodowawcze</a:t>
            </a:r>
          </a:p>
          <a:p>
            <a:r>
              <a:rPr lang="pl-PL" dirty="0"/>
              <a:t>Nagrody jubileuszowe</a:t>
            </a:r>
          </a:p>
          <a:p>
            <a:r>
              <a:rPr lang="pl-PL" dirty="0"/>
              <a:t>Odprawy rentowe i emerytalne</a:t>
            </a:r>
          </a:p>
        </p:txBody>
      </p:sp>
    </p:spTree>
    <p:extLst>
      <p:ext uri="{BB962C8B-B14F-4D97-AF65-F5344CB8AC3E}">
        <p14:creationId xmlns:p14="http://schemas.microsoft.com/office/powerpoint/2010/main" val="310525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6ECF2-9565-BBED-E64D-1AEE2E1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Wynagrodzenie </a:t>
            </a:r>
            <a:r>
              <a:rPr lang="pl-PL" dirty="0" err="1"/>
              <a:t>kafeteryjne</a:t>
            </a:r>
            <a:r>
              <a:rPr lang="pl-PL" dirty="0"/>
              <a:t> - benefity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E5FA9D-6455-BD50-3F3E-AFE46203C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Wynagrodzenie </a:t>
            </a:r>
            <a:r>
              <a:rPr lang="pl-PL" b="1" dirty="0" err="1"/>
              <a:t>kafeteryjne</a:t>
            </a:r>
            <a:r>
              <a:rPr lang="pl-PL" dirty="0"/>
              <a:t> to forma wynagradzania, w której – oprócz stałej pensji – pracownik otrzymuje określony limit środków (np. roczny lub miesięczny budżet </a:t>
            </a:r>
            <a:r>
              <a:rPr lang="pl-PL" dirty="0" err="1"/>
              <a:t>benefitowy</a:t>
            </a:r>
            <a:r>
              <a:rPr lang="pl-PL" dirty="0"/>
              <a:t>) i sam wybiera świadczenia pozapłacowe z przygotowanej przez pracodawcę oferty.</a:t>
            </a:r>
          </a:p>
          <a:p>
            <a:r>
              <a:rPr lang="pl-PL" dirty="0"/>
              <a:t>System ten opiera się na:</a:t>
            </a:r>
          </a:p>
          <a:p>
            <a:r>
              <a:rPr lang="pl-PL" b="1" dirty="0"/>
              <a:t>elastyczności</a:t>
            </a:r>
            <a:r>
              <a:rPr lang="pl-PL" dirty="0"/>
              <a:t> – pracownik wybiera świadczenia zgodnie z własnymi potrzebami,</a:t>
            </a:r>
          </a:p>
          <a:p>
            <a:r>
              <a:rPr lang="pl-PL" b="1" dirty="0"/>
              <a:t>indywidualizacji</a:t>
            </a:r>
            <a:r>
              <a:rPr lang="pl-PL" dirty="0"/>
              <a:t> – różne pakiety dla różnych grup stanowisk,</a:t>
            </a:r>
          </a:p>
          <a:p>
            <a:r>
              <a:rPr lang="pl-PL" b="1" dirty="0"/>
              <a:t>motywacyjnym charakterze</a:t>
            </a:r>
            <a:r>
              <a:rPr lang="pl-PL" dirty="0"/>
              <a:t> – traktowany jako element nagrody i budowania zaangażowania,</a:t>
            </a:r>
          </a:p>
          <a:p>
            <a:r>
              <a:rPr lang="pl-PL" b="1" dirty="0"/>
              <a:t>pozafinansowym wzbogaceniu wynagrodzenia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591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64B47A-75CB-140E-F939-1C7DFC01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benefitów w systemie </a:t>
            </a:r>
            <a:r>
              <a:rPr lang="pl-PL" dirty="0" err="1"/>
              <a:t>kafeteryjnym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6609A3-674C-BB55-8142-C01FDD0E8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/>
              <a:t>Benefity finansowe</a:t>
            </a:r>
          </a:p>
          <a:p>
            <a:r>
              <a:rPr lang="pl-PL" dirty="0"/>
              <a:t>prywatna opieka medyczna</a:t>
            </a:r>
          </a:p>
          <a:p>
            <a:r>
              <a:rPr lang="pl-PL" dirty="0"/>
              <a:t>dodatkowe ubezpieczenie na życie</a:t>
            </a:r>
          </a:p>
          <a:p>
            <a:r>
              <a:rPr lang="pl-PL" dirty="0"/>
              <a:t>dofinansowanie wypoczynku</a:t>
            </a:r>
          </a:p>
          <a:p>
            <a:r>
              <a:rPr lang="pl-PL" dirty="0"/>
              <a:t>dopłaty do studiów i kursów</a:t>
            </a:r>
          </a:p>
          <a:p>
            <a:r>
              <a:rPr lang="pl-PL" dirty="0"/>
              <a:t>premie uznaniowe</a:t>
            </a:r>
          </a:p>
          <a:p>
            <a:pPr>
              <a:buNone/>
            </a:pPr>
            <a:r>
              <a:rPr lang="pl-PL" b="1" dirty="0"/>
              <a:t>Benefity rzeczowe</a:t>
            </a:r>
          </a:p>
          <a:p>
            <a:r>
              <a:rPr lang="pl-PL" dirty="0"/>
              <a:t>telefon służbowy do użytku prywatnego</a:t>
            </a:r>
          </a:p>
          <a:p>
            <a:r>
              <a:rPr lang="pl-PL" dirty="0"/>
              <a:t>samochód służbowy</a:t>
            </a:r>
          </a:p>
          <a:p>
            <a:r>
              <a:rPr lang="pl-PL" dirty="0"/>
              <a:t>sprzęt elektroniczny</a:t>
            </a:r>
          </a:p>
          <a:p>
            <a:r>
              <a:rPr lang="pl-PL" dirty="0"/>
              <a:t>bony i vouchery zakupowe</a:t>
            </a:r>
          </a:p>
        </p:txBody>
      </p:sp>
    </p:spTree>
    <p:extLst>
      <p:ext uri="{BB962C8B-B14F-4D97-AF65-F5344CB8AC3E}">
        <p14:creationId xmlns:p14="http://schemas.microsoft.com/office/powerpoint/2010/main" val="366768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ABC8F0-2B27-EBCE-E681-8F0DB79F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benefitów w systemie </a:t>
            </a:r>
            <a:r>
              <a:rPr lang="pl-PL" dirty="0" err="1"/>
              <a:t>kafeteryjnym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FD679D-F956-C81F-9E91-8C50F2434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/>
              <a:t>Benefity sportowo-rekreacyjne</a:t>
            </a:r>
          </a:p>
          <a:p>
            <a:r>
              <a:rPr lang="pl-PL" dirty="0"/>
              <a:t>karta sportowa (np. siłownia, basen)</a:t>
            </a:r>
          </a:p>
          <a:p>
            <a:r>
              <a:rPr lang="pl-PL" dirty="0"/>
              <a:t>zajęcia fitness</a:t>
            </a:r>
          </a:p>
          <a:p>
            <a:r>
              <a:rPr lang="pl-PL" dirty="0"/>
              <a:t>programy zdrowotne</a:t>
            </a:r>
          </a:p>
          <a:p>
            <a:r>
              <a:rPr lang="pl-PL" dirty="0"/>
              <a:t>Wyjazdy rekreacyjne (wycieczki rowerowe, spływy kajakowe, narty)</a:t>
            </a:r>
          </a:p>
          <a:p>
            <a:pPr>
              <a:buNone/>
            </a:pPr>
            <a:r>
              <a:rPr lang="pl-PL" b="1" dirty="0"/>
              <a:t>Benefity organizacyjne</a:t>
            </a:r>
          </a:p>
          <a:p>
            <a:r>
              <a:rPr lang="pl-PL" dirty="0"/>
              <a:t>elastyczny czas pracy</a:t>
            </a:r>
          </a:p>
          <a:p>
            <a:r>
              <a:rPr lang="pl-PL" dirty="0"/>
              <a:t>praca zdalna</a:t>
            </a:r>
          </a:p>
          <a:p>
            <a:r>
              <a:rPr lang="pl-PL" dirty="0"/>
              <a:t>dodatkowe dni wolne</a:t>
            </a:r>
          </a:p>
          <a:p>
            <a:r>
              <a:rPr lang="pl-PL" dirty="0"/>
              <a:t>skrócony tydzień pracy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974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F63DD8-9505-FE12-A649-8CDE4EB0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Systemy wynagradzania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AFF2E6-09F6-3637-688A-19BC81FA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20833"/>
            <a:ext cx="8596668" cy="3880773"/>
          </a:xfrm>
        </p:spPr>
        <p:txBody>
          <a:bodyPr>
            <a:normAutofit/>
          </a:bodyPr>
          <a:lstStyle/>
          <a:p>
            <a:r>
              <a:rPr lang="pl-PL" sz="2400" dirty="0"/>
              <a:t>Czasowy</a:t>
            </a:r>
          </a:p>
          <a:p>
            <a:r>
              <a:rPr lang="pl-PL" sz="2400" dirty="0"/>
              <a:t>Akordowy</a:t>
            </a:r>
          </a:p>
          <a:p>
            <a:r>
              <a:rPr lang="pl-PL" sz="2400" dirty="0"/>
              <a:t>Prowizyjny</a:t>
            </a:r>
          </a:p>
          <a:p>
            <a:r>
              <a:rPr lang="pl-PL" sz="2400" dirty="0"/>
              <a:t>Czasowo – prowizyjny (mieszany)</a:t>
            </a:r>
          </a:p>
          <a:p>
            <a:r>
              <a:rPr lang="pl-PL" sz="2400" dirty="0"/>
              <a:t>Taryfowy</a:t>
            </a:r>
          </a:p>
        </p:txBody>
      </p:sp>
    </p:spTree>
    <p:extLst>
      <p:ext uri="{BB962C8B-B14F-4D97-AF65-F5344CB8AC3E}">
        <p14:creationId xmlns:p14="http://schemas.microsoft.com/office/powerpoint/2010/main" val="380828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D83D53-B601-259E-EA23-06D7F630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Czasowy system wynagradzania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1928E6-D5AD-DBD5-7D17-1F3F5365D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47" y="1270000"/>
            <a:ext cx="8596668" cy="497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Wynagrodzenie zależy od </a:t>
            </a:r>
            <a:r>
              <a:rPr lang="pl-PL" b="1" dirty="0"/>
              <a:t>liczby przepracowanych jednostek czasu</a:t>
            </a:r>
            <a:r>
              <a:rPr lang="pl-PL" dirty="0"/>
              <a:t>, niezależnie od efektów pracy.</a:t>
            </a:r>
          </a:p>
          <a:p>
            <a:pPr>
              <a:buNone/>
            </a:pPr>
            <a:r>
              <a:rPr lang="pl-PL" dirty="0"/>
              <a:t>Jednostki czasu: godzina, dzień, tydzień miesiąc</a:t>
            </a:r>
          </a:p>
          <a:p>
            <a:pPr>
              <a:buNone/>
            </a:pPr>
            <a:r>
              <a:rPr lang="pl-PL" b="1" dirty="0"/>
              <a:t>🔹 Wzór</a:t>
            </a:r>
          </a:p>
          <a:p>
            <a:pPr>
              <a:buNone/>
            </a:pPr>
            <a:r>
              <a:rPr lang="pl-PL" dirty="0"/>
              <a:t>Wynagrodzenie = liczba godzin × stawka godzinowa</a:t>
            </a:r>
          </a:p>
          <a:p>
            <a:pPr>
              <a:buNone/>
            </a:pPr>
            <a:r>
              <a:rPr lang="pl-PL" b="1" dirty="0"/>
              <a:t>🔹 Przykład</a:t>
            </a:r>
          </a:p>
          <a:p>
            <a:pPr>
              <a:buNone/>
            </a:pPr>
            <a:r>
              <a:rPr lang="pl-PL" dirty="0"/>
              <a:t>Stawka godzinowa: 40 zł</a:t>
            </a:r>
            <a:br>
              <a:rPr lang="pl-PL" dirty="0"/>
            </a:br>
            <a:r>
              <a:rPr lang="pl-PL" dirty="0"/>
              <a:t>Przepracowano: 168 godz.</a:t>
            </a:r>
          </a:p>
          <a:p>
            <a:pPr>
              <a:buNone/>
            </a:pPr>
            <a:r>
              <a:rPr lang="pl-PL" dirty="0"/>
              <a:t>168 × 40 zł = </a:t>
            </a:r>
            <a:r>
              <a:rPr lang="pl-PL" b="1" dirty="0"/>
              <a:t>6 720 zł</a:t>
            </a:r>
            <a:endParaRPr lang="pl-PL" dirty="0"/>
          </a:p>
          <a:p>
            <a:pPr>
              <a:buNone/>
            </a:pPr>
            <a:r>
              <a:rPr lang="pl-PL" b="1" dirty="0"/>
              <a:t>🔹 Zalety</a:t>
            </a:r>
          </a:p>
          <a:p>
            <a:pPr>
              <a:buNone/>
            </a:pPr>
            <a:r>
              <a:rPr lang="pl-PL" dirty="0"/>
              <a:t>✔ stabilność dochodu     ✔ prostota rozliczeń</a:t>
            </a:r>
          </a:p>
          <a:p>
            <a:pPr>
              <a:buNone/>
            </a:pPr>
            <a:r>
              <a:rPr lang="pl-PL" b="1" dirty="0"/>
              <a:t>🔹 Wady</a:t>
            </a:r>
          </a:p>
          <a:p>
            <a:pPr>
              <a:buNone/>
            </a:pPr>
            <a:r>
              <a:rPr lang="pl-PL" dirty="0"/>
              <a:t>✖ brak bezpośredniej motywacji do zwiększania wydajności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519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8A7214-93BB-5B25-1DF9-F73682C9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Akordowy system wynagradzania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D189FC-CD9D-4826-C784-1B5F58F41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0931"/>
            <a:ext cx="8596668" cy="456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Wynagrodzenie zależy od </a:t>
            </a:r>
            <a:r>
              <a:rPr lang="pl-PL" b="1" dirty="0"/>
              <a:t>ilości wykonanych jednostek pracy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b="1" dirty="0"/>
              <a:t>🔹 Wzór</a:t>
            </a:r>
          </a:p>
          <a:p>
            <a:pPr marL="0" indent="0">
              <a:buNone/>
            </a:pPr>
            <a:r>
              <a:rPr lang="pl-PL" dirty="0"/>
              <a:t>Wynagrodzenie = liczba wykonanych sztuk × stawka za sztukę</a:t>
            </a:r>
          </a:p>
          <a:p>
            <a:pPr marL="0" indent="0">
              <a:buNone/>
            </a:pPr>
            <a:r>
              <a:rPr lang="pl-PL" b="1" dirty="0"/>
              <a:t>🔹 Przykład</a:t>
            </a:r>
          </a:p>
          <a:p>
            <a:pPr marL="0" indent="0">
              <a:buNone/>
            </a:pPr>
            <a:r>
              <a:rPr lang="pl-PL" dirty="0"/>
              <a:t>Stawka za 1 sztukę: 25 zł</a:t>
            </a:r>
            <a:br>
              <a:rPr lang="pl-PL" dirty="0"/>
            </a:br>
            <a:r>
              <a:rPr lang="pl-PL" dirty="0"/>
              <a:t>Wykonano 250 sztuk</a:t>
            </a:r>
          </a:p>
          <a:p>
            <a:pPr marL="0" indent="0">
              <a:buNone/>
            </a:pPr>
            <a:r>
              <a:rPr lang="pl-PL" dirty="0"/>
              <a:t>250 × 25 zł = </a:t>
            </a:r>
            <a:r>
              <a:rPr lang="pl-PL" b="1" dirty="0"/>
              <a:t>6 250 zł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🔹 Zalety</a:t>
            </a:r>
          </a:p>
          <a:p>
            <a:pPr marL="0" indent="0">
              <a:buNone/>
            </a:pPr>
            <a:r>
              <a:rPr lang="pl-PL" dirty="0"/>
              <a:t>✔ silna motywacja do wydajności    ✔ wynagrodzenie powiązane z efektem</a:t>
            </a:r>
          </a:p>
          <a:p>
            <a:pPr marL="0" indent="0">
              <a:buNone/>
            </a:pPr>
            <a:r>
              <a:rPr lang="pl-PL" b="1" dirty="0"/>
              <a:t>🔹 Wady </a:t>
            </a:r>
          </a:p>
          <a:p>
            <a:pPr marL="0" indent="0">
              <a:buNone/>
            </a:pPr>
            <a:r>
              <a:rPr lang="pl-PL" dirty="0"/>
              <a:t>✖ możliwość obniżenia jakości pracy     ✖ brak stabilności dochodu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651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762F6C-DEAB-63BB-B977-5B895F19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Regulaminy wynagradzania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F43D2A-7BB3-434A-D23D-45E34B2DD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Obowiązek ustalania regulaminu wynagradzania dotyczy pracodawców spełniających następujące warunki: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Zatrudniają co najmniej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50 pracowników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Nie są objęci oni zakładowym lub ponadzakładowym układem zbiorowym pracy pozwalającym na określenie na jego podstawie indywidualnych warunków umów o pracę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1960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808EC0-D87C-3192-8E57-9915BCC2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Akordowy system wynagradzania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B83608-21E9-AB61-7256-03322C52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0383"/>
            <a:ext cx="8596668" cy="447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Akordowy system wynagradzania dzielimy na:</a:t>
            </a:r>
          </a:p>
          <a:p>
            <a:r>
              <a:rPr lang="pl-PL" b="1" dirty="0"/>
              <a:t>Akord progresywny </a:t>
            </a:r>
            <a:r>
              <a:rPr lang="pl-PL" dirty="0"/>
              <a:t>– stawka wynagrodzenia za jednostkę wykonanej pracy jest zmienna. Stawka akordowa za jednostkę wykonanej pracy ponad określoną normę jest wyższa od stawki akordowej za ilość produkcji wykonanej w granicach normy</a:t>
            </a:r>
          </a:p>
          <a:p>
            <a:r>
              <a:rPr lang="pl-PL" b="1" dirty="0"/>
              <a:t>Akord zryczałtowany </a:t>
            </a:r>
            <a:r>
              <a:rPr lang="pl-PL" dirty="0"/>
              <a:t>– polega na ustaleniu z góry wynagrodzenia za wykonanie całości prac np. w budownictwie. W tym akordzie określa się zakres robót, jakie należy wykonać i przed rozpoczęciem pracy ustala się zapłatę za wykonanie zadania</a:t>
            </a:r>
          </a:p>
          <a:p>
            <a:r>
              <a:rPr lang="pl-PL" b="1" dirty="0"/>
              <a:t>Akord z premią </a:t>
            </a:r>
            <a:r>
              <a:rPr lang="pl-PL" dirty="0"/>
              <a:t>– polega na połączeniu akordu prostego z premią wyrażoną kwotowo w złotych lub procentach, za wykonanie i przekroczenie normy lub zrealizowanie innych zadań</a:t>
            </a:r>
          </a:p>
          <a:p>
            <a:r>
              <a:rPr lang="pl-PL" b="1" dirty="0"/>
              <a:t>Akord zespołowy </a:t>
            </a:r>
            <a:r>
              <a:rPr lang="pl-PL" dirty="0"/>
              <a:t>– to wynagrodzenie zależne od efektów pracy całego zespołu pracowników</a:t>
            </a:r>
          </a:p>
        </p:txBody>
      </p:sp>
    </p:spTree>
    <p:extLst>
      <p:ext uri="{BB962C8B-B14F-4D97-AF65-F5344CB8AC3E}">
        <p14:creationId xmlns:p14="http://schemas.microsoft.com/office/powerpoint/2010/main" val="2886146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CC19E-2A07-74AE-8955-2CB0F4DB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Prowizyjny system wynagradzania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6EAF36-5CCF-2B02-7A68-07A007C49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1357"/>
            <a:ext cx="8596668" cy="4630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Wynagrodzenie uzależnione od </a:t>
            </a:r>
            <a:r>
              <a:rPr lang="pl-PL" b="1" dirty="0"/>
              <a:t>wartości sprzedaży lub obrotu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b="1" dirty="0"/>
              <a:t>🔹 Wzór</a:t>
            </a:r>
          </a:p>
          <a:p>
            <a:pPr marL="0" indent="0">
              <a:buNone/>
            </a:pPr>
            <a:r>
              <a:rPr lang="pl-PL" dirty="0"/>
              <a:t>Prowizja = wartość sprzedaży × % prowizji</a:t>
            </a:r>
          </a:p>
          <a:p>
            <a:pPr marL="0" indent="0">
              <a:buNone/>
            </a:pPr>
            <a:r>
              <a:rPr lang="pl-PL" b="1" dirty="0"/>
              <a:t>🔹 Przykład</a:t>
            </a:r>
          </a:p>
          <a:p>
            <a:pPr marL="0" indent="0">
              <a:buNone/>
            </a:pPr>
            <a:r>
              <a:rPr lang="pl-PL" dirty="0"/>
              <a:t>Sprzedaż: 120 000 zł</a:t>
            </a:r>
            <a:br>
              <a:rPr lang="pl-PL" dirty="0"/>
            </a:br>
            <a:r>
              <a:rPr lang="pl-PL" dirty="0"/>
              <a:t>Prowizja: 5%</a:t>
            </a:r>
          </a:p>
          <a:p>
            <a:pPr marL="0" indent="0">
              <a:buNone/>
            </a:pPr>
            <a:r>
              <a:rPr lang="pl-PL" dirty="0"/>
              <a:t>120 000 × 5% = </a:t>
            </a:r>
            <a:r>
              <a:rPr lang="pl-PL" b="1" dirty="0"/>
              <a:t>6 000 zł</a:t>
            </a:r>
          </a:p>
          <a:p>
            <a:pPr marL="0" indent="0">
              <a:buNone/>
            </a:pPr>
            <a:r>
              <a:rPr lang="pl-PL" b="1" dirty="0"/>
              <a:t>Zalety</a:t>
            </a:r>
          </a:p>
          <a:p>
            <a:pPr marL="0" indent="0">
              <a:buNone/>
            </a:pPr>
            <a:r>
              <a:rPr lang="pl-PL" dirty="0"/>
              <a:t>✔ silna motywacja do wydajności    ✔ wzrost efektywności i wydajności</a:t>
            </a:r>
          </a:p>
          <a:p>
            <a:pPr marL="0" indent="0">
              <a:buNone/>
            </a:pPr>
            <a:r>
              <a:rPr lang="pl-PL" b="1" dirty="0"/>
              <a:t>🔹 Wady </a:t>
            </a:r>
          </a:p>
          <a:p>
            <a:pPr marL="0" indent="0">
              <a:buNone/>
            </a:pPr>
            <a:r>
              <a:rPr lang="pl-PL" dirty="0"/>
              <a:t>✖  ryzyko obniżenia jakości obsługi    ✖ brak stabilności dochodu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9472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7F621F-5208-94CD-DAE0-619B9D56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czasowo – prowizyjny (mieszany)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AF2F3-9E56-37AD-C117-EB1701723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0505"/>
            <a:ext cx="8596668" cy="449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Łączy:</a:t>
            </a:r>
          </a:p>
          <a:p>
            <a:r>
              <a:rPr lang="pl-PL" dirty="0"/>
              <a:t>stałą pensję (system czasowy)</a:t>
            </a:r>
          </a:p>
          <a:p>
            <a:r>
              <a:rPr lang="pl-PL" dirty="0"/>
              <a:t>prowizję lub premię (część zmienna)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🔹 Przykład</a:t>
            </a:r>
            <a:br>
              <a:rPr lang="pl-PL" dirty="0"/>
            </a:br>
            <a:r>
              <a:rPr lang="pl-PL" dirty="0"/>
              <a:t>Pensja zasadnicza: 5 000 zł</a:t>
            </a:r>
            <a:br>
              <a:rPr lang="pl-PL" dirty="0"/>
            </a:br>
            <a:r>
              <a:rPr lang="pl-PL" dirty="0"/>
              <a:t>Prowizja: 2 000 zł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pl-PL" dirty="0"/>
              <a:t>Łącznie: </a:t>
            </a:r>
            <a:r>
              <a:rPr lang="pl-PL" b="1" dirty="0"/>
              <a:t>7 000 zł</a:t>
            </a:r>
          </a:p>
          <a:p>
            <a:pPr marL="0" indent="0">
              <a:buNone/>
            </a:pPr>
            <a:r>
              <a:rPr lang="pl-PL" b="1" dirty="0"/>
              <a:t>Zalety</a:t>
            </a:r>
          </a:p>
          <a:p>
            <a:pPr marL="0" indent="0">
              <a:buNone/>
            </a:pPr>
            <a:r>
              <a:rPr lang="pl-PL" dirty="0"/>
              <a:t>✔ stabilność dochodu    ✔ dodatkowa motywacja do osiągania wyników</a:t>
            </a:r>
          </a:p>
          <a:p>
            <a:pPr marL="0" indent="0">
              <a:buNone/>
            </a:pPr>
            <a:r>
              <a:rPr lang="pl-PL" b="1" dirty="0"/>
              <a:t>🔹 Wady </a:t>
            </a:r>
          </a:p>
          <a:p>
            <a:pPr marL="0" indent="0">
              <a:buNone/>
            </a:pPr>
            <a:r>
              <a:rPr lang="pl-PL" dirty="0"/>
              <a:t>✖  wyższe koszty dla pracodawcy    ✖ trudność w ustaleniu proporcji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lang="pl-P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6487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F7B47-AA79-0E45-C08D-C3A16BBC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taryfowy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803902-1703-117A-A4FE-ECE5B946F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0687"/>
            <a:ext cx="8596668" cy="4520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Opiera się na:</a:t>
            </a:r>
          </a:p>
          <a:p>
            <a:r>
              <a:rPr lang="pl-PL" dirty="0"/>
              <a:t>tabeli płac (siatce taryfowej)</a:t>
            </a:r>
          </a:p>
          <a:p>
            <a:r>
              <a:rPr lang="pl-PL" dirty="0"/>
              <a:t>kategoriach zaszeregowania</a:t>
            </a:r>
          </a:p>
          <a:p>
            <a:r>
              <a:rPr lang="pl-PL" dirty="0"/>
              <a:t>współczynnikach kwalifikacyjnych</a:t>
            </a:r>
          </a:p>
          <a:p>
            <a:pPr marL="0" indent="0">
              <a:buNone/>
            </a:pPr>
            <a:r>
              <a:rPr lang="pl-PL" dirty="0"/>
              <a:t>Wynagrodzenie zależy od:</a:t>
            </a:r>
          </a:p>
          <a:p>
            <a:r>
              <a:rPr lang="pl-PL" dirty="0"/>
              <a:t>kwalifikacji</a:t>
            </a:r>
          </a:p>
          <a:p>
            <a:r>
              <a:rPr lang="pl-PL" dirty="0"/>
              <a:t>odpowiedzialności</a:t>
            </a:r>
          </a:p>
          <a:p>
            <a:r>
              <a:rPr lang="pl-PL" dirty="0"/>
              <a:t>trudności pracy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🔹 Zalety</a:t>
            </a:r>
          </a:p>
          <a:p>
            <a:pPr lvl="0">
              <a:buClr>
                <a:srgbClr val="5FCBEF"/>
              </a:buClr>
              <a:buNone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✔ p</a:t>
            </a:r>
            <a:r>
              <a:rPr lang="pl-PL" dirty="0" err="1"/>
              <a:t>rzejrzystość</a:t>
            </a:r>
            <a:r>
              <a:rPr lang="pl-PL" dirty="0"/>
              <a:t> i sprawiedliwość wynagrodzeń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✔  s</a:t>
            </a:r>
            <a:r>
              <a:rPr lang="pl-PL" dirty="0" err="1"/>
              <a:t>tabilność</a:t>
            </a:r>
            <a:r>
              <a:rPr lang="pl-PL" dirty="0"/>
              <a:t> płac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🔹 Wady</a:t>
            </a:r>
          </a:p>
          <a:p>
            <a:pPr lvl="0">
              <a:buClr>
                <a:srgbClr val="5FCBEF"/>
              </a:buClr>
              <a:buNone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✖ m</a:t>
            </a:r>
            <a:r>
              <a:rPr lang="pl-PL" dirty="0" err="1"/>
              <a:t>ała</a:t>
            </a:r>
            <a:r>
              <a:rPr lang="pl-PL" dirty="0"/>
              <a:t> elastyczność motywacyjna    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✖ sztywność systemu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000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4485A8-B0A0-351A-AF77-22E04BA8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taryfowy - przykład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B2B16E4-7D01-5B52-889E-80605FA46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855025"/>
              </p:ext>
            </p:extLst>
          </p:nvPr>
        </p:nvGraphicFramePr>
        <p:xfrm>
          <a:off x="677863" y="2160588"/>
          <a:ext cx="8596308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902">
                  <a:extLst>
                    <a:ext uri="{9D8B030D-6E8A-4147-A177-3AD203B41FA5}">
                      <a16:colId xmlns:a16="http://schemas.microsoft.com/office/drawing/2014/main" val="1724651187"/>
                    </a:ext>
                  </a:extLst>
                </a:gridCol>
                <a:gridCol w="1172818">
                  <a:extLst>
                    <a:ext uri="{9D8B030D-6E8A-4147-A177-3AD203B41FA5}">
                      <a16:colId xmlns:a16="http://schemas.microsoft.com/office/drawing/2014/main" val="2370972672"/>
                    </a:ext>
                  </a:extLst>
                </a:gridCol>
                <a:gridCol w="1401417">
                  <a:extLst>
                    <a:ext uri="{9D8B030D-6E8A-4147-A177-3AD203B41FA5}">
                      <a16:colId xmlns:a16="http://schemas.microsoft.com/office/drawing/2014/main" val="4221827647"/>
                    </a:ext>
                  </a:extLst>
                </a:gridCol>
                <a:gridCol w="1103243">
                  <a:extLst>
                    <a:ext uri="{9D8B030D-6E8A-4147-A177-3AD203B41FA5}">
                      <a16:colId xmlns:a16="http://schemas.microsoft.com/office/drawing/2014/main" val="1263116154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3266026346"/>
                    </a:ext>
                  </a:extLst>
                </a:gridCol>
                <a:gridCol w="1183719">
                  <a:extLst>
                    <a:ext uri="{9D8B030D-6E8A-4147-A177-3AD203B41FA5}">
                      <a16:colId xmlns:a16="http://schemas.microsoft.com/office/drawing/2014/main" val="3055922506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pl-PL" b="0" dirty="0"/>
                        <a:t>Przykładowa tabela płac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52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Kategoria osobistego zaszeregowania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5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Stawka podstawowa (zł/godz.)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533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Współczynniki kwalifikacje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5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Stawka płac (zł/godz.)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60,00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72,00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80,00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80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178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3C3D3-E23F-9325-0C10-5BEC1E76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Płaca nominalna i płaca realna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224766-D9BC-4699-940D-0AE94B9FF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Płaca nominalna to ilość pieniędzy, którą to pracodawca przelewa do banku na konto swoje pracownika, czyli po prostu pensja, która jest wyrażona w konkretnych jednostkach pieniężnych na przykład w złotych</a:t>
            </a:r>
          </a:p>
          <a:p>
            <a:r>
              <a:rPr lang="pl-PL" sz="2000" dirty="0"/>
              <a:t>Płaca realna jest to ilość produktów, jaką można kupić za pieniądze, które stanowią płacę nominalną, czyli właśnie za tę otrzymaną pensję</a:t>
            </a:r>
          </a:p>
        </p:txBody>
      </p:sp>
    </p:spTree>
    <p:extLst>
      <p:ext uri="{BB962C8B-B14F-4D97-AF65-F5344CB8AC3E}">
        <p14:creationId xmlns:p14="http://schemas.microsoft.com/office/powerpoint/2010/main" val="1037232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DCD298-C80C-3084-F504-F5368A97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Strony stosowane w przypadku umowy o pracę, umowy zlecenia i umowy o dzieło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B8417BA-190B-1D4C-7503-EB748B1B8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757" y="2324646"/>
            <a:ext cx="7122714" cy="36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07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F268D-B478-9B65-99BD-38214DE9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Składki na ubezpieczenia społeczne finansowane przez pracownika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0D6C45-2583-1C67-B68E-01B24EB0D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Emertytalne </a:t>
            </a:r>
          </a:p>
          <a:p>
            <a:r>
              <a:rPr lang="pl-PL" sz="2400" dirty="0"/>
              <a:t>Rentowe</a:t>
            </a:r>
          </a:p>
          <a:p>
            <a:r>
              <a:rPr lang="pl-PL" sz="2400" dirty="0"/>
              <a:t>Chorobowe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6055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B5462-0CBD-A555-AF75-DE740708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Składki na ubezpieczenia społeczne finansowane przez pracodawcę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4FFA86-B0A9-93EE-C076-7786EC355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Emerytalne</a:t>
            </a:r>
          </a:p>
          <a:p>
            <a:r>
              <a:rPr lang="pl-PL" sz="2400" dirty="0"/>
              <a:t>Rentowe</a:t>
            </a:r>
          </a:p>
          <a:p>
            <a:r>
              <a:rPr lang="pl-PL" sz="2400" dirty="0"/>
              <a:t>Wypadkowe</a:t>
            </a:r>
          </a:p>
          <a:p>
            <a:r>
              <a:rPr lang="pl-PL" sz="2400" dirty="0"/>
              <a:t>Fundusz Pracy i Fundusz Solidarnościowy</a:t>
            </a:r>
          </a:p>
          <a:p>
            <a:r>
              <a:rPr lang="pl-PL" sz="2400" dirty="0"/>
              <a:t>Fundusz Gwarantowanych Świadczeń Pracowniczych</a:t>
            </a:r>
          </a:p>
        </p:txBody>
      </p:sp>
    </p:spTree>
    <p:extLst>
      <p:ext uri="{BB962C8B-B14F-4D97-AF65-F5344CB8AC3E}">
        <p14:creationId xmlns:p14="http://schemas.microsoft.com/office/powerpoint/2010/main" val="76503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28CAAB-52AD-13D3-038A-6FFC8FBF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97874"/>
          </a:xfrm>
        </p:spPr>
        <p:txBody>
          <a:bodyPr>
            <a:normAutofit fontScale="90000"/>
          </a:bodyPr>
          <a:lstStyle/>
          <a:p>
            <a:r>
              <a:rPr lang="pl-PL" altLang="pl-PL" dirty="0">
                <a:solidFill>
                  <a:srgbClr val="000000"/>
                </a:solidFill>
                <a:latin typeface="TimesNewRomanPSMT" pitchFamily="16" charset="0"/>
              </a:rPr>
              <a:t>Zestawienie składek na ubezpieczenia społeczne, ubezpieczenie zdrowotne i fundusze </a:t>
            </a:r>
            <a:r>
              <a:rPr lang="pl-PL" altLang="pl-PL" dirty="0" err="1">
                <a:solidFill>
                  <a:srgbClr val="000000"/>
                </a:solidFill>
                <a:latin typeface="TimesNewRomanPSMT" pitchFamily="16" charset="0"/>
              </a:rPr>
              <a:t>pozaubezpieczeniowe</a:t>
            </a:r>
            <a:br>
              <a:rPr lang="pl-PL" altLang="pl-PL" dirty="0">
                <a:solidFill>
                  <a:srgbClr val="000000"/>
                </a:solidFill>
                <a:latin typeface="TimesNewRomanPSMT" pitchFamily="16" charset="0"/>
              </a:rPr>
            </a:br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FEFA6862-A054-25EC-AB91-2E7021DE4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2009" y="2670613"/>
            <a:ext cx="7106642" cy="41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4ECBE7-F634-D4C5-1032-7943C44B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Wynagrodzenie za pracę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3B0A5A-A8CA-ACC0-A84E-EDB4BD633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Wynagrodzenie za pracę powinno być tak ustalone, aby odpowiadało w szczególności rodzajowi wykonywanej pracy i kwalifikacjom wymaganym przy jej wykonywaniu, a także uwzględniało ilość i jakość świadczonej pracy</a:t>
            </a:r>
          </a:p>
          <a:p>
            <a:r>
              <a:rPr lang="pl-PL" dirty="0"/>
              <a:t>Wynagrodzenie (płaca) jest ekwiwalentem wypłacanym przez pracodawcę za wykonywaną przez zatrudnionego pracę</a:t>
            </a:r>
          </a:p>
          <a:p>
            <a:r>
              <a:rPr lang="pl-PL" dirty="0"/>
              <a:t>Pracę można wykonywać na podstawie różnych stosunków prawnych, jednak najczęściej jest ona świadczona na podstawie umowy o pracę</a:t>
            </a:r>
          </a:p>
        </p:txBody>
      </p:sp>
    </p:spTree>
    <p:extLst>
      <p:ext uri="{BB962C8B-B14F-4D97-AF65-F5344CB8AC3E}">
        <p14:creationId xmlns:p14="http://schemas.microsoft.com/office/powerpoint/2010/main" val="1836878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2E378-ABCB-ADD9-3F1F-C78028C7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71749"/>
          </a:xfrm>
        </p:spPr>
        <p:txBody>
          <a:bodyPr>
            <a:normAutofit fontScale="90000"/>
          </a:bodyPr>
          <a:lstStyle/>
          <a:p>
            <a:r>
              <a:rPr lang="pl-PL" altLang="pl-PL" dirty="0">
                <a:solidFill>
                  <a:srgbClr val="000000"/>
                </a:solidFill>
                <a:latin typeface="TimesNewRomanPSMT" pitchFamily="16" charset="0"/>
              </a:rPr>
              <a:t>Zestawienie składek na ubezpieczenia społeczne, ubezpieczenie zdrowotne i fundusze </a:t>
            </a:r>
            <a:r>
              <a:rPr lang="pl-PL" altLang="pl-PL" dirty="0" err="1">
                <a:solidFill>
                  <a:srgbClr val="000000"/>
                </a:solidFill>
                <a:latin typeface="TimesNewRomanPSMT" pitchFamily="16" charset="0"/>
              </a:rPr>
              <a:t>pozaubezpieczeniowe</a:t>
            </a:r>
            <a:br>
              <a:rPr lang="pl-PL" altLang="pl-PL" dirty="0">
                <a:solidFill>
                  <a:srgbClr val="000000"/>
                </a:solidFill>
                <a:latin typeface="TimesNewRomanPSMT" pitchFamily="16" charset="0"/>
              </a:rPr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A94BD90-59F4-3828-7A02-77CA687F0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2698" y="2595153"/>
            <a:ext cx="7106642" cy="35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49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7D2CA-E8F9-FA7B-5809-A109AF85D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59CFBF-C3EE-BF39-B6A4-3AB302F05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61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C08155-3544-9B38-69F3-14FDD8E0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płacy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C8B4F0-9617-5796-8233-5D53B31A9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	Płaca pełni funkcję:</a:t>
            </a:r>
          </a:p>
          <a:p>
            <a:r>
              <a:rPr lang="pl-PL" b="1" dirty="0"/>
              <a:t>Dochodową</a:t>
            </a:r>
            <a:r>
              <a:rPr lang="pl-PL" dirty="0"/>
              <a:t> – stanowi dla pracownika i jego rodziny źródło dochodów</a:t>
            </a:r>
          </a:p>
          <a:p>
            <a:r>
              <a:rPr lang="pl-PL" b="1" dirty="0"/>
              <a:t>Kosztową</a:t>
            </a:r>
            <a:r>
              <a:rPr lang="pl-PL" dirty="0"/>
              <a:t> – dla pracodawcy wypłacane wynagrodzenie oraz ich pochodne stanowią koszt działalności firmy</a:t>
            </a:r>
          </a:p>
          <a:p>
            <a:r>
              <a:rPr lang="pl-PL" b="1" dirty="0"/>
              <a:t>Motywacyjną</a:t>
            </a:r>
            <a:r>
              <a:rPr lang="pl-PL" dirty="0"/>
              <a:t> – stymuluje pracownika do dobrej i wydajnej pracy</a:t>
            </a:r>
          </a:p>
          <a:p>
            <a:r>
              <a:rPr lang="pl-PL" b="1" dirty="0"/>
              <a:t>Społeczną</a:t>
            </a:r>
            <a:r>
              <a:rPr lang="pl-PL" dirty="0"/>
              <a:t> – kształtuje stosunki międzyludzkie i odpowiednią atmosferę w pracy</a:t>
            </a:r>
          </a:p>
        </p:txBody>
      </p:sp>
    </p:spTree>
    <p:extLst>
      <p:ext uri="{BB962C8B-B14F-4D97-AF65-F5344CB8AC3E}">
        <p14:creationId xmlns:p14="http://schemas.microsoft.com/office/powerpoint/2010/main" val="41040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97D47A-4C34-FF70-908C-4A798B29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Składniki wynagrodzenia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333B63-1AFD-584E-12E1-F660E5AD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16362" cy="38807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4B3FBB-8660-AAA8-C3EA-2FCF1DED2A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1202634"/>
            <a:ext cx="8241196" cy="56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1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2B41AF-3C0D-CEE4-9D28-7041A6B7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Obligatoryjne (obowiązkowe) składniki wynagrodzenia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677863" y="1811383"/>
          <a:ext cx="8596310" cy="456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45">
                <a:tc gridSpan="5">
                  <a:txBody>
                    <a:bodyPr/>
                    <a:lstStyle/>
                    <a:p>
                      <a:pPr algn="ctr"/>
                      <a:r>
                        <a:rPr lang="pl-PL" dirty="0"/>
                        <a:t>Obligatoryjne składniki wynagrodzenia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Wynagrodzenie zasadnicze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Dodatek</a:t>
                      </a:r>
                      <a:r>
                        <a:rPr lang="pl-PL" sz="1600" b="1" baseline="0" dirty="0"/>
                        <a:t> za pracę w godzinach nadliczbowych w niedzielę i święta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Wynagrodzenie</a:t>
                      </a:r>
                      <a:r>
                        <a:rPr lang="pl-PL" sz="1600" b="1" baseline="0" dirty="0"/>
                        <a:t> za czas niewykonywania pracy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Wynagrodzenie za dyżury</a:t>
                      </a:r>
                      <a:r>
                        <a:rPr lang="pl-PL" sz="1600" b="1" baseline="0" dirty="0"/>
                        <a:t> pełnione poza normalnymi godzinami pracy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Wynagrodzenie</a:t>
                      </a:r>
                      <a:r>
                        <a:rPr lang="pl-PL" sz="1600" b="1" baseline="0" dirty="0"/>
                        <a:t> za pracę w godzinach nocnych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Podstawowe wynagrodzenie za wykonywaną pracę,</a:t>
                      </a:r>
                      <a:r>
                        <a:rPr lang="pl-PL" sz="1600" baseline="0" dirty="0"/>
                        <a:t> ustalone w umowie o pracę lub w akcie wewnętrznym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Dodatkowe wynagrodzenie za pracę ponad wymiar czasu pracy art.151 </a:t>
                      </a:r>
                      <a:r>
                        <a:rPr lang="pl-PL" sz="1600" dirty="0" err="1"/>
                        <a:t>k.p</a:t>
                      </a:r>
                      <a:r>
                        <a:rPr lang="pl-PL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Płatne okresy nieświadczonej pracy np. urlop, choroba, odbywanie szkolenia art. 81,92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k.p</a:t>
                      </a:r>
                      <a:r>
                        <a:rPr lang="pl-PL" sz="1600" baseline="0" dirty="0"/>
                        <a:t>.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Płatność za gotowość do pracy w czasie wolnym od pracy art. 151 </a:t>
                      </a:r>
                      <a:r>
                        <a:rPr lang="pl-PL" sz="1600" dirty="0" err="1"/>
                        <a:t>k.p</a:t>
                      </a:r>
                      <a:r>
                        <a:rPr lang="pl-PL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Dodatek</a:t>
                      </a:r>
                      <a:r>
                        <a:rPr lang="pl-PL" sz="1600" baseline="0" dirty="0"/>
                        <a:t> za pracę w porze nocnej (21.00-7.00) w wysokości 20% stawki minimalnego wynagrodzenia</a:t>
                      </a:r>
                    </a:p>
                    <a:p>
                      <a:r>
                        <a:rPr lang="pl-PL" sz="1600" baseline="0" dirty="0"/>
                        <a:t>art. 151 </a:t>
                      </a:r>
                      <a:r>
                        <a:rPr lang="pl-PL" sz="1600" baseline="0" dirty="0" err="1"/>
                        <a:t>k.p</a:t>
                      </a:r>
                      <a:r>
                        <a:rPr lang="pl-PL" sz="1600" baseline="0" dirty="0"/>
                        <a:t>.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4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759F4B-7EA9-A94F-D883-C6E4B35C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Wynagrodzenie zasadnicze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8E3E98-9C05-5DC8-1F5E-E9A086403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 najważniejszym, stałym i obligatoryjnym składnikiem wynagrodzenia</a:t>
            </a:r>
          </a:p>
          <a:p>
            <a:r>
              <a:rPr lang="pl-PL" dirty="0"/>
              <a:t>Jest ustalone w umowie o pracę wynikające ze stawki osobistego zaszeregowania</a:t>
            </a:r>
          </a:p>
          <a:p>
            <a:r>
              <a:rPr lang="pl-PL" dirty="0"/>
              <a:t>Jego wysokość oraz zasady przyznawania powinny wynikać z przepisów prawa pracy, zarówno tych powszechnie obowiązujących, jaki i układów zbiorowych pracy czy regulaminów wynagradzania</a:t>
            </a:r>
          </a:p>
          <a:p>
            <a:r>
              <a:rPr lang="pl-PL" sz="2000" b="1" dirty="0"/>
              <a:t>Minimalna płaca w Polsce w roku 2026 wynosi 4 806 zł</a:t>
            </a:r>
          </a:p>
        </p:txBody>
      </p:sp>
    </p:spTree>
    <p:extLst>
      <p:ext uri="{BB962C8B-B14F-4D97-AF65-F5344CB8AC3E}">
        <p14:creationId xmlns:p14="http://schemas.microsoft.com/office/powerpoint/2010/main" val="36892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17D58A-0073-F14C-D577-AC71A1E0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Dodatek za pracę w godzinach nadliczbowych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5225FE7-01EC-0710-019B-3F7E491A8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2453" y="1930400"/>
            <a:ext cx="6654644" cy="441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3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A62664-9A37-7B45-1813-180332B5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Wynagrodzenie za nadgodziny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AC01590-DF82-1F0E-5F3E-355F6C4A0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5252" y="1541418"/>
            <a:ext cx="8338931" cy="45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6450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</TotalTime>
  <Words>1395</Words>
  <Application>Microsoft Office PowerPoint</Application>
  <PresentationFormat>Panoramiczny</PresentationFormat>
  <Paragraphs>202</Paragraphs>
  <Slides>31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TimesNewRomanPSMT</vt:lpstr>
      <vt:lpstr>Trebuchet MS</vt:lpstr>
      <vt:lpstr>Wingdings 3</vt:lpstr>
      <vt:lpstr>Faseta</vt:lpstr>
      <vt:lpstr> Wynagradzanie pracowników</vt:lpstr>
      <vt:lpstr>Regulaminy wynagradzania</vt:lpstr>
      <vt:lpstr>Wynagrodzenie za pracę</vt:lpstr>
      <vt:lpstr>Funkcje płacy</vt:lpstr>
      <vt:lpstr>Składniki wynagrodzenia</vt:lpstr>
      <vt:lpstr>Obligatoryjne (obowiązkowe) składniki wynagrodzenia </vt:lpstr>
      <vt:lpstr>Wynagrodzenie zasadnicze</vt:lpstr>
      <vt:lpstr>Dodatek za pracę w godzinach nadliczbowych</vt:lpstr>
      <vt:lpstr>Wynagrodzenie za nadgodziny</vt:lpstr>
      <vt:lpstr>Dodatek do wynagrodzenie za pracę w godzinach nocnych</vt:lpstr>
      <vt:lpstr>Fakultatywne składniki wynagradzania</vt:lpstr>
      <vt:lpstr>Fakultatywne składniki wynagradzania:</vt:lpstr>
      <vt:lpstr>Inne świadczenia pozapłacowe związane ze stosunkiem pracy</vt:lpstr>
      <vt:lpstr>Wynagrodzenie kafeteryjne - benefity</vt:lpstr>
      <vt:lpstr>Rodzaje benefitów w systemie kafeteryjnym</vt:lpstr>
      <vt:lpstr>Rodzaje benefitów w systemie kafeteryjnym</vt:lpstr>
      <vt:lpstr>Systemy wynagradzania</vt:lpstr>
      <vt:lpstr>Czasowy system wynagradzania</vt:lpstr>
      <vt:lpstr>Akordowy system wynagradzania</vt:lpstr>
      <vt:lpstr>Akordowy system wynagradzania</vt:lpstr>
      <vt:lpstr>Prowizyjny system wynagradzania</vt:lpstr>
      <vt:lpstr>System czasowo – prowizyjny (mieszany)</vt:lpstr>
      <vt:lpstr>System taryfowy</vt:lpstr>
      <vt:lpstr>System taryfowy - przykład</vt:lpstr>
      <vt:lpstr>Płaca nominalna i płaca realna</vt:lpstr>
      <vt:lpstr>Strony stosowane w przypadku umowy o pracę, umowy zlecenia i umowy o dzieło</vt:lpstr>
      <vt:lpstr>Składki na ubezpieczenia społeczne finansowane przez pracownika</vt:lpstr>
      <vt:lpstr>Składki na ubezpieczenia społeczne finansowane przez pracodawcę</vt:lpstr>
      <vt:lpstr>Zestawienie składek na ubezpieczenia społeczne, ubezpieczenie zdrowotne i fundusze pozaubezpieczeniowe </vt:lpstr>
      <vt:lpstr>Zestawienie składek na ubezpieczenia społeczne, ubezpieczenie zdrowotne i fundusze pozaubezpieczeniowe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Wynagradzanie pracowników</dc:title>
  <dc:creator>Bożena Czukiewska</dc:creator>
  <cp:lastModifiedBy>Bożena Czukiewska</cp:lastModifiedBy>
  <cp:revision>43</cp:revision>
  <dcterms:created xsi:type="dcterms:W3CDTF">2026-02-28T15:54:35Z</dcterms:created>
  <dcterms:modified xsi:type="dcterms:W3CDTF">2026-03-09T16:28:43Z</dcterms:modified>
</cp:coreProperties>
</file>