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71" r:id="rId3"/>
    <p:sldId id="272" r:id="rId4"/>
    <p:sldId id="273" r:id="rId5"/>
    <p:sldId id="310" r:id="rId6"/>
    <p:sldId id="311" r:id="rId7"/>
    <p:sldId id="312" r:id="rId8"/>
    <p:sldId id="274" r:id="rId9"/>
    <p:sldId id="275" r:id="rId10"/>
    <p:sldId id="276" r:id="rId11"/>
    <p:sldId id="277" r:id="rId12"/>
    <p:sldId id="278" r:id="rId13"/>
    <p:sldId id="279" r:id="rId14"/>
    <p:sldId id="280" r:id="rId15"/>
    <p:sldId id="281" r:id="rId16"/>
    <p:sldId id="282" r:id="rId17"/>
    <p:sldId id="283" r:id="rId18"/>
    <p:sldId id="284" r:id="rId19"/>
    <p:sldId id="285" r:id="rId20"/>
    <p:sldId id="309" r:id="rId21"/>
    <p:sldId id="286" r:id="rId22"/>
    <p:sldId id="287" r:id="rId23"/>
    <p:sldId id="288" r:id="rId24"/>
    <p:sldId id="289" r:id="rId25"/>
    <p:sldId id="290" r:id="rId26"/>
    <p:sldId id="291" r:id="rId27"/>
    <p:sldId id="292" r:id="rId28"/>
    <p:sldId id="293" r:id="rId29"/>
    <p:sldId id="313" r:id="rId30"/>
    <p:sldId id="301" r:id="rId31"/>
    <p:sldId id="302" r:id="rId32"/>
    <p:sldId id="303" r:id="rId33"/>
    <p:sldId id="304" r:id="rId34"/>
    <p:sldId id="314" r:id="rId35"/>
    <p:sldId id="315" r:id="rId36"/>
    <p:sldId id="317" r:id="rId37"/>
    <p:sldId id="318" r:id="rId38"/>
  </p:sldIdLst>
  <p:sldSz cx="9144000" cy="6858000" type="screen4x3"/>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 pośredni 2 — Ak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546"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5A3FF1-D707-41A0-B7CA-88794B9DEA1E}" type="datetimeFigureOut">
              <a:rPr lang="pl-PL" smtClean="0"/>
              <a:pPr/>
              <a:t>09.03.2026</a:t>
            </a:fld>
            <a:endParaRPr lang="pl-PL"/>
          </a:p>
        </p:txBody>
      </p:sp>
      <p:sp>
        <p:nvSpPr>
          <p:cNvPr id="4" name="Symbol zastępczy obrazu slajd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131FB3-1D4F-4C50-91CF-FA575BFFD4D7}" type="slidenum">
              <a:rPr lang="pl-PL" smtClean="0"/>
              <a:pPr/>
              <a:t>‹#›</a:t>
            </a:fld>
            <a:endParaRPr lang="pl-PL"/>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Slajd tytułowy">
    <p:spTree>
      <p:nvGrpSpPr>
        <p:cNvPr id="1" name=""/>
        <p:cNvGrpSpPr/>
        <p:nvPr/>
      </p:nvGrpSpPr>
      <p:grpSpPr>
        <a:xfrm>
          <a:off x="0" y="0"/>
          <a:ext cx="0" cy="0"/>
          <a:chOff x="0" y="0"/>
          <a:chExt cx="0" cy="0"/>
        </a:xfrm>
      </p:grpSpPr>
      <p:sp>
        <p:nvSpPr>
          <p:cNvPr id="10" name="Trójkąt prostokątny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ytuł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pl-PL"/>
              <a:t>Kliknij, aby edytować styl</a:t>
            </a:r>
            <a:endParaRPr kumimoji="0" lang="en-US"/>
          </a:p>
        </p:txBody>
      </p:sp>
      <p:sp>
        <p:nvSpPr>
          <p:cNvPr id="17" name="Podtytuł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pl-PL"/>
              <a:t>Kliknij, aby edytować styl wzorca podtytułu</a:t>
            </a:r>
            <a:endParaRPr kumimoji="0" lang="en-US"/>
          </a:p>
        </p:txBody>
      </p:sp>
      <p:grpSp>
        <p:nvGrpSpPr>
          <p:cNvPr id="2" name="Grupa 1"/>
          <p:cNvGrpSpPr/>
          <p:nvPr/>
        </p:nvGrpSpPr>
        <p:grpSpPr>
          <a:xfrm>
            <a:off x="-3765" y="4953000"/>
            <a:ext cx="9147765" cy="1912088"/>
            <a:chOff x="-3765" y="4832896"/>
            <a:chExt cx="9147765" cy="2032192"/>
          </a:xfrm>
        </p:grpSpPr>
        <p:sp>
          <p:nvSpPr>
            <p:cNvPr id="7" name="Dowolny kształt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Dowolny kształt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Dowolny kształt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Łącznik prosty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Symbol zastępczy daty 29"/>
          <p:cNvSpPr>
            <a:spLocks noGrp="1"/>
          </p:cNvSpPr>
          <p:nvPr>
            <p:ph type="dt" sz="half" idx="10"/>
          </p:nvPr>
        </p:nvSpPr>
        <p:spPr/>
        <p:txBody>
          <a:bodyPr/>
          <a:lstStyle>
            <a:lvl1pPr>
              <a:defRPr>
                <a:solidFill>
                  <a:srgbClr val="FFFFFF"/>
                </a:solidFill>
              </a:defRPr>
            </a:lvl1pPr>
            <a:extLst/>
          </a:lstStyle>
          <a:p>
            <a:fld id="{9AB451D0-37E8-4D83-9F68-F058319D0890}" type="datetimeFigureOut">
              <a:rPr lang="pl-PL" smtClean="0"/>
              <a:pPr/>
              <a:t>09.03.2026</a:t>
            </a:fld>
            <a:endParaRPr lang="pl-PL"/>
          </a:p>
        </p:txBody>
      </p:sp>
      <p:sp>
        <p:nvSpPr>
          <p:cNvPr id="19" name="Symbol zastępczy stopki 18"/>
          <p:cNvSpPr>
            <a:spLocks noGrp="1"/>
          </p:cNvSpPr>
          <p:nvPr>
            <p:ph type="ftr" sz="quarter" idx="11"/>
          </p:nvPr>
        </p:nvSpPr>
        <p:spPr/>
        <p:txBody>
          <a:bodyPr/>
          <a:lstStyle>
            <a:lvl1pPr>
              <a:defRPr>
                <a:solidFill>
                  <a:schemeClr val="accent1">
                    <a:tint val="20000"/>
                  </a:schemeClr>
                </a:solidFill>
              </a:defRPr>
            </a:lvl1pPr>
            <a:extLst/>
          </a:lstStyle>
          <a:p>
            <a:endParaRPr lang="pl-PL"/>
          </a:p>
        </p:txBody>
      </p:sp>
      <p:sp>
        <p:nvSpPr>
          <p:cNvPr id="27" name="Symbol zastępczy numeru slajdu 26"/>
          <p:cNvSpPr>
            <a:spLocks noGrp="1"/>
          </p:cNvSpPr>
          <p:nvPr>
            <p:ph type="sldNum" sz="quarter" idx="12"/>
          </p:nvPr>
        </p:nvSpPr>
        <p:spPr/>
        <p:txBody>
          <a:bodyPr/>
          <a:lstStyle>
            <a:lvl1pPr>
              <a:defRPr>
                <a:solidFill>
                  <a:srgbClr val="FFFFFF"/>
                </a:solidFill>
              </a:defRPr>
            </a:lvl1pPr>
            <a:extLst/>
          </a:lstStyle>
          <a:p>
            <a:fld id="{B6B293E0-3657-458B-855C-857537FDFE5B}" type="slidenum">
              <a:rPr lang="pl-PL" smtClean="0"/>
              <a:pPr/>
              <a:t>‹#›</a:t>
            </a:fld>
            <a:endParaRPr lang="pl-PL"/>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3" name="Symbol zastępczy zawartości 2"/>
          <p:cNvSpPr>
            <a:spLocks noGrp="1"/>
          </p:cNvSpPr>
          <p:nvPr>
            <p:ph idx="1"/>
          </p:nvPr>
        </p:nvSpPr>
        <p:spPr/>
        <p:txBody>
          <a:bodyPr/>
          <a:lstStyle/>
          <a:p>
            <a:pPr lvl="0" eaLnBrk="1" latinLnBrk="0" hangingPunct="1"/>
            <a:r>
              <a:rPr lang="pl-PL"/>
              <a:t>Kliknij, aby edytować style wzorca tekstu</a:t>
            </a:r>
          </a:p>
          <a:p>
            <a:pPr lvl="1" eaLnBrk="1" latinLnBrk="0" hangingPunct="1"/>
            <a:r>
              <a:rPr lang="pl-PL"/>
              <a:t>Drugi poziom</a:t>
            </a:r>
          </a:p>
          <a:p>
            <a:pPr lvl="2" eaLnBrk="1" latinLnBrk="0" hangingPunct="1"/>
            <a:r>
              <a:rPr lang="pl-PL"/>
              <a:t>Trzeci poziom</a:t>
            </a:r>
          </a:p>
          <a:p>
            <a:pPr lvl="3" eaLnBrk="1" latinLnBrk="0" hangingPunct="1"/>
            <a:r>
              <a:rPr lang="pl-PL"/>
              <a:t>Czwarty poziom</a:t>
            </a:r>
          </a:p>
          <a:p>
            <a:pPr lvl="4" eaLnBrk="1" latinLnBrk="0" hangingPunct="1"/>
            <a:r>
              <a:rPr lang="pl-PL"/>
              <a:t>Piąty poziom</a:t>
            </a:r>
            <a:endParaRPr kumimoji="0" lang="en-US"/>
          </a:p>
        </p:txBody>
      </p:sp>
      <p:sp>
        <p:nvSpPr>
          <p:cNvPr id="4" name="Symbol zastępczy daty 3"/>
          <p:cNvSpPr>
            <a:spLocks noGrp="1"/>
          </p:cNvSpPr>
          <p:nvPr>
            <p:ph type="dt" sz="half" idx="10"/>
          </p:nvPr>
        </p:nvSpPr>
        <p:spPr/>
        <p:txBody>
          <a:bodyPr/>
          <a:lstStyle/>
          <a:p>
            <a:fld id="{9AB451D0-37E8-4D83-9F68-F058319D0890}" type="datetimeFigureOut">
              <a:rPr lang="pl-PL" smtClean="0"/>
              <a:pPr/>
              <a:t>09.03.2026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B6B293E0-3657-458B-855C-857537FDFE5B}" type="slidenum">
              <a:rPr lang="pl-PL" smtClean="0"/>
              <a:pPr/>
              <a:t>‹#›</a:t>
            </a:fld>
            <a:endParaRPr lang="pl-PL"/>
          </a:p>
        </p:txBody>
      </p:sp>
      <p:sp>
        <p:nvSpPr>
          <p:cNvPr id="7" name="Tytuł 6"/>
          <p:cNvSpPr>
            <a:spLocks noGrp="1"/>
          </p:cNvSpPr>
          <p:nvPr>
            <p:ph type="title"/>
          </p:nvPr>
        </p:nvSpPr>
        <p:spPr/>
        <p:txBody>
          <a:bodyPr rtlCol="0"/>
          <a:lstStyle/>
          <a:p>
            <a:r>
              <a:rPr kumimoji="0" lang="pl-PL"/>
              <a:t>Kliknij, aby edytować styl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bg>
      <p:bgRef idx="1002">
        <a:schemeClr val="bg1"/>
      </p:bgRef>
    </p:bg>
    <p:spTree>
      <p:nvGrpSpPr>
        <p:cNvPr id="1" name=""/>
        <p:cNvGrpSpPr/>
        <p:nvPr/>
      </p:nvGrpSpPr>
      <p:grpSpPr>
        <a:xfrm>
          <a:off x="0" y="0"/>
          <a:ext cx="0" cy="0"/>
          <a:chOff x="0" y="0"/>
          <a:chExt cx="0" cy="0"/>
        </a:xfrm>
      </p:grpSpPr>
      <p:sp>
        <p:nvSpPr>
          <p:cNvPr id="2" name="Tytuł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pl-PL"/>
              <a:t>Kliknij, aby edytować styl</a:t>
            </a:r>
            <a:endParaRPr kumimoji="0" lang="en-US"/>
          </a:p>
        </p:txBody>
      </p:sp>
      <p:sp>
        <p:nvSpPr>
          <p:cNvPr id="3" name="Symbol zastępczy tekstu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pl-PL"/>
              <a:t>Kliknij, aby edytować style wzorca tekstu</a:t>
            </a:r>
          </a:p>
        </p:txBody>
      </p:sp>
      <p:sp>
        <p:nvSpPr>
          <p:cNvPr id="4" name="Symbol zastępczy daty 3"/>
          <p:cNvSpPr>
            <a:spLocks noGrp="1"/>
          </p:cNvSpPr>
          <p:nvPr>
            <p:ph type="dt" sz="half" idx="10"/>
          </p:nvPr>
        </p:nvSpPr>
        <p:spPr/>
        <p:txBody>
          <a:bodyPr/>
          <a:lstStyle/>
          <a:p>
            <a:fld id="{9AB451D0-37E8-4D83-9F68-F058319D0890}" type="datetimeFigureOut">
              <a:rPr lang="pl-PL" smtClean="0"/>
              <a:pPr/>
              <a:t>09.03.2026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B6B293E0-3657-458B-855C-857537FDFE5B}" type="slidenum">
              <a:rPr lang="pl-PL" smtClean="0"/>
              <a:pPr/>
              <a:t>‹#›</a:t>
            </a:fld>
            <a:endParaRPr lang="pl-PL"/>
          </a:p>
        </p:txBody>
      </p:sp>
      <p:sp>
        <p:nvSpPr>
          <p:cNvPr id="7" name="Pag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Pag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bg>
      <p:bgRef idx="1002">
        <a:schemeClr val="bg1"/>
      </p:bgRef>
    </p:bg>
    <p:spTree>
      <p:nvGrpSpPr>
        <p:cNvPr id="1" name=""/>
        <p:cNvGrpSpPr/>
        <p:nvPr/>
      </p:nvGrpSpPr>
      <p:grpSpPr>
        <a:xfrm>
          <a:off x="0" y="0"/>
          <a:ext cx="0" cy="0"/>
          <a:chOff x="0" y="0"/>
          <a:chExt cx="0" cy="0"/>
        </a:xfrm>
      </p:grpSpPr>
      <p:sp>
        <p:nvSpPr>
          <p:cNvPr id="3" name="Symbol zastępczy zawartości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pl-PL"/>
              <a:t>Kliknij, aby edytować style wzorca tekstu</a:t>
            </a:r>
          </a:p>
          <a:p>
            <a:pPr lvl="1" eaLnBrk="1" latinLnBrk="0" hangingPunct="1"/>
            <a:r>
              <a:rPr lang="pl-PL"/>
              <a:t>Drugi poziom</a:t>
            </a:r>
          </a:p>
          <a:p>
            <a:pPr lvl="2" eaLnBrk="1" latinLnBrk="0" hangingPunct="1"/>
            <a:r>
              <a:rPr lang="pl-PL"/>
              <a:t>Trzeci poziom</a:t>
            </a:r>
          </a:p>
          <a:p>
            <a:pPr lvl="3" eaLnBrk="1" latinLnBrk="0" hangingPunct="1"/>
            <a:r>
              <a:rPr lang="pl-PL"/>
              <a:t>Czwarty poziom</a:t>
            </a:r>
          </a:p>
          <a:p>
            <a:pPr lvl="4" eaLnBrk="1" latinLnBrk="0" hangingPunct="1"/>
            <a:r>
              <a:rPr lang="pl-PL"/>
              <a:t>Piąty poziom</a:t>
            </a:r>
            <a:endParaRPr kumimoji="0" lang="en-US"/>
          </a:p>
        </p:txBody>
      </p:sp>
      <p:sp>
        <p:nvSpPr>
          <p:cNvPr id="4" name="Symbol zastępczy zawartości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pl-PL"/>
              <a:t>Kliknij, aby edytować style wzorca tekstu</a:t>
            </a:r>
          </a:p>
          <a:p>
            <a:pPr lvl="1" eaLnBrk="1" latinLnBrk="0" hangingPunct="1"/>
            <a:r>
              <a:rPr lang="pl-PL"/>
              <a:t>Drugi poziom</a:t>
            </a:r>
          </a:p>
          <a:p>
            <a:pPr lvl="2" eaLnBrk="1" latinLnBrk="0" hangingPunct="1"/>
            <a:r>
              <a:rPr lang="pl-PL"/>
              <a:t>Trzeci poziom</a:t>
            </a:r>
          </a:p>
          <a:p>
            <a:pPr lvl="3" eaLnBrk="1" latinLnBrk="0" hangingPunct="1"/>
            <a:r>
              <a:rPr lang="pl-PL"/>
              <a:t>Czwarty poziom</a:t>
            </a:r>
          </a:p>
          <a:p>
            <a:pPr lvl="4" eaLnBrk="1" latinLnBrk="0" hangingPunct="1"/>
            <a:r>
              <a:rPr lang="pl-PL"/>
              <a:t>Piąty poziom</a:t>
            </a:r>
            <a:endParaRPr kumimoji="0" lang="en-US"/>
          </a:p>
        </p:txBody>
      </p:sp>
      <p:sp>
        <p:nvSpPr>
          <p:cNvPr id="5" name="Symbol zastępczy daty 4"/>
          <p:cNvSpPr>
            <a:spLocks noGrp="1"/>
          </p:cNvSpPr>
          <p:nvPr>
            <p:ph type="dt" sz="half" idx="10"/>
          </p:nvPr>
        </p:nvSpPr>
        <p:spPr/>
        <p:txBody>
          <a:bodyPr/>
          <a:lstStyle/>
          <a:p>
            <a:fld id="{9AB451D0-37E8-4D83-9F68-F058319D0890}" type="datetimeFigureOut">
              <a:rPr lang="pl-PL" smtClean="0"/>
              <a:pPr/>
              <a:t>09.03.2026</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B6B293E0-3657-458B-855C-857537FDFE5B}" type="slidenum">
              <a:rPr lang="pl-PL" smtClean="0"/>
              <a:pPr/>
              <a:t>‹#›</a:t>
            </a:fld>
            <a:endParaRPr lang="pl-PL"/>
          </a:p>
        </p:txBody>
      </p:sp>
      <p:sp>
        <p:nvSpPr>
          <p:cNvPr id="8" name="Tytuł 7"/>
          <p:cNvSpPr>
            <a:spLocks noGrp="1"/>
          </p:cNvSpPr>
          <p:nvPr>
            <p:ph type="title"/>
          </p:nvPr>
        </p:nvSpPr>
        <p:spPr/>
        <p:txBody>
          <a:bodyPr rtlCol="0"/>
          <a:lstStyle/>
          <a:p>
            <a:r>
              <a:rPr kumimoji="0" lang="pl-PL"/>
              <a:t>Kliknij, aby edytować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ównanie">
    <p:bg>
      <p:bgRef idx="1003">
        <a:schemeClr val="bg1"/>
      </p:bgRef>
    </p:bg>
    <p:spTree>
      <p:nvGrpSpPr>
        <p:cNvPr id="1" name=""/>
        <p:cNvGrpSpPr/>
        <p:nvPr/>
      </p:nvGrpSpPr>
      <p:grpSpPr>
        <a:xfrm>
          <a:off x="0" y="0"/>
          <a:ext cx="0" cy="0"/>
          <a:chOff x="0" y="0"/>
          <a:chExt cx="0" cy="0"/>
        </a:xfrm>
      </p:grpSpPr>
      <p:sp>
        <p:nvSpPr>
          <p:cNvPr id="2" name="Tytuł 1"/>
          <p:cNvSpPr>
            <a:spLocks noGrp="1"/>
          </p:cNvSpPr>
          <p:nvPr>
            <p:ph type="title"/>
          </p:nvPr>
        </p:nvSpPr>
        <p:spPr>
          <a:xfrm>
            <a:off x="457200" y="273050"/>
            <a:ext cx="8229600" cy="1143000"/>
          </a:xfrm>
        </p:spPr>
        <p:txBody>
          <a:bodyPr anchor="ctr"/>
          <a:lstStyle>
            <a:lvl1pPr>
              <a:defRPr/>
            </a:lvl1pPr>
            <a:extLst/>
          </a:lstStyle>
          <a:p>
            <a:r>
              <a:rPr kumimoji="0" lang="pl-PL"/>
              <a:t>Kliknij, aby edytować styl</a:t>
            </a:r>
            <a:endParaRPr kumimoji="0" lang="en-US"/>
          </a:p>
        </p:txBody>
      </p:sp>
      <p:sp>
        <p:nvSpPr>
          <p:cNvPr id="3" name="Symbol zastępczy tekstu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pl-PL"/>
              <a:t>Kliknij, aby edytować style wzorca tekstu</a:t>
            </a:r>
          </a:p>
        </p:txBody>
      </p:sp>
      <p:sp>
        <p:nvSpPr>
          <p:cNvPr id="4" name="Symbol zastępczy tekstu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pl-PL"/>
              <a:t>Kliknij, aby edytować style wzorca tekstu</a:t>
            </a:r>
          </a:p>
        </p:txBody>
      </p:sp>
      <p:sp>
        <p:nvSpPr>
          <p:cNvPr id="5" name="Symbol zastępczy zawartości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pl-PL"/>
              <a:t>Kliknij, aby edytować style wzorca tekstu</a:t>
            </a:r>
          </a:p>
          <a:p>
            <a:pPr lvl="1" eaLnBrk="1" latinLnBrk="0" hangingPunct="1"/>
            <a:r>
              <a:rPr lang="pl-PL"/>
              <a:t>Drugi poziom</a:t>
            </a:r>
          </a:p>
          <a:p>
            <a:pPr lvl="2" eaLnBrk="1" latinLnBrk="0" hangingPunct="1"/>
            <a:r>
              <a:rPr lang="pl-PL"/>
              <a:t>Trzeci poziom</a:t>
            </a:r>
          </a:p>
          <a:p>
            <a:pPr lvl="3" eaLnBrk="1" latinLnBrk="0" hangingPunct="1"/>
            <a:r>
              <a:rPr lang="pl-PL"/>
              <a:t>Czwarty poziom</a:t>
            </a:r>
          </a:p>
          <a:p>
            <a:pPr lvl="4" eaLnBrk="1" latinLnBrk="0" hangingPunct="1"/>
            <a:r>
              <a:rPr lang="pl-PL"/>
              <a:t>Piąty poziom</a:t>
            </a:r>
            <a:endParaRPr kumimoji="0" lang="en-US"/>
          </a:p>
        </p:txBody>
      </p:sp>
      <p:sp>
        <p:nvSpPr>
          <p:cNvPr id="6" name="Symbol zastępczy zawartości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pl-PL"/>
              <a:t>Kliknij, aby edytować style wzorca tekstu</a:t>
            </a:r>
          </a:p>
          <a:p>
            <a:pPr lvl="1" eaLnBrk="1" latinLnBrk="0" hangingPunct="1"/>
            <a:r>
              <a:rPr lang="pl-PL"/>
              <a:t>Drugi poziom</a:t>
            </a:r>
          </a:p>
          <a:p>
            <a:pPr lvl="2" eaLnBrk="1" latinLnBrk="0" hangingPunct="1"/>
            <a:r>
              <a:rPr lang="pl-PL"/>
              <a:t>Trzeci poziom</a:t>
            </a:r>
          </a:p>
          <a:p>
            <a:pPr lvl="3" eaLnBrk="1" latinLnBrk="0" hangingPunct="1"/>
            <a:r>
              <a:rPr lang="pl-PL"/>
              <a:t>Czwarty poziom</a:t>
            </a:r>
          </a:p>
          <a:p>
            <a:pPr lvl="4" eaLnBrk="1" latinLnBrk="0" hangingPunct="1"/>
            <a:r>
              <a:rPr lang="pl-PL"/>
              <a:t>Piąty poziom</a:t>
            </a:r>
            <a:endParaRPr kumimoji="0" lang="en-US"/>
          </a:p>
        </p:txBody>
      </p:sp>
      <p:sp>
        <p:nvSpPr>
          <p:cNvPr id="7" name="Symbol zastępczy daty 6"/>
          <p:cNvSpPr>
            <a:spLocks noGrp="1"/>
          </p:cNvSpPr>
          <p:nvPr>
            <p:ph type="dt" sz="half" idx="10"/>
          </p:nvPr>
        </p:nvSpPr>
        <p:spPr/>
        <p:txBody>
          <a:bodyPr/>
          <a:lstStyle/>
          <a:p>
            <a:fld id="{9AB451D0-37E8-4D83-9F68-F058319D0890}" type="datetimeFigureOut">
              <a:rPr lang="pl-PL" smtClean="0"/>
              <a:pPr/>
              <a:t>09.03.2026</a:t>
            </a:fld>
            <a:endParaRPr lang="pl-PL"/>
          </a:p>
        </p:txBody>
      </p:sp>
      <p:sp>
        <p:nvSpPr>
          <p:cNvPr id="8" name="Symbol zastępczy stopki 7"/>
          <p:cNvSpPr>
            <a:spLocks noGrp="1"/>
          </p:cNvSpPr>
          <p:nvPr>
            <p:ph type="ftr" sz="quarter" idx="11"/>
          </p:nvPr>
        </p:nvSpPr>
        <p:spPr/>
        <p:txBody>
          <a:bodyPr/>
          <a:lstStyle/>
          <a:p>
            <a:endParaRPr lang="pl-PL"/>
          </a:p>
        </p:txBody>
      </p:sp>
      <p:sp>
        <p:nvSpPr>
          <p:cNvPr id="9" name="Symbol zastępczy numeru slajdu 8"/>
          <p:cNvSpPr>
            <a:spLocks noGrp="1"/>
          </p:cNvSpPr>
          <p:nvPr>
            <p:ph type="sldNum" sz="quarter" idx="12"/>
          </p:nvPr>
        </p:nvSpPr>
        <p:spPr/>
        <p:txBody>
          <a:bodyPr/>
          <a:lstStyle/>
          <a:p>
            <a:fld id="{B6B293E0-3657-458B-855C-857537FDFE5B}" type="slidenum">
              <a:rPr lang="pl-PL" smtClean="0"/>
              <a:pPr/>
              <a:t>‹#›</a:t>
            </a:fld>
            <a:endParaRPr lang="pl-PL"/>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bg>
      <p:bgRef idx="1002">
        <a:schemeClr val="bg1"/>
      </p:bgRef>
    </p:bg>
    <p:spTree>
      <p:nvGrpSpPr>
        <p:cNvPr id="1" name=""/>
        <p:cNvGrpSpPr/>
        <p:nvPr/>
      </p:nvGrpSpPr>
      <p:grpSpPr>
        <a:xfrm>
          <a:off x="0" y="0"/>
          <a:ext cx="0" cy="0"/>
          <a:chOff x="0" y="0"/>
          <a:chExt cx="0" cy="0"/>
        </a:xfrm>
      </p:grpSpPr>
      <p:sp>
        <p:nvSpPr>
          <p:cNvPr id="3" name="Symbol zastępczy daty 2"/>
          <p:cNvSpPr>
            <a:spLocks noGrp="1"/>
          </p:cNvSpPr>
          <p:nvPr>
            <p:ph type="dt" sz="half" idx="10"/>
          </p:nvPr>
        </p:nvSpPr>
        <p:spPr/>
        <p:txBody>
          <a:bodyPr/>
          <a:lstStyle/>
          <a:p>
            <a:fld id="{9AB451D0-37E8-4D83-9F68-F058319D0890}" type="datetimeFigureOut">
              <a:rPr lang="pl-PL" smtClean="0"/>
              <a:pPr/>
              <a:t>09.03.2026</a:t>
            </a:fld>
            <a:endParaRPr lang="pl-PL"/>
          </a:p>
        </p:txBody>
      </p:sp>
      <p:sp>
        <p:nvSpPr>
          <p:cNvPr id="4" name="Symbol zastępczy stopki 3"/>
          <p:cNvSpPr>
            <a:spLocks noGrp="1"/>
          </p:cNvSpPr>
          <p:nvPr>
            <p:ph type="ftr" sz="quarter" idx="11"/>
          </p:nvPr>
        </p:nvSpPr>
        <p:spPr/>
        <p:txBody>
          <a:bodyPr/>
          <a:lstStyle/>
          <a:p>
            <a:endParaRPr lang="pl-PL"/>
          </a:p>
        </p:txBody>
      </p:sp>
      <p:sp>
        <p:nvSpPr>
          <p:cNvPr id="5" name="Symbol zastępczy numeru slajdu 4"/>
          <p:cNvSpPr>
            <a:spLocks noGrp="1"/>
          </p:cNvSpPr>
          <p:nvPr>
            <p:ph type="sldNum" sz="quarter" idx="12"/>
          </p:nvPr>
        </p:nvSpPr>
        <p:spPr/>
        <p:txBody>
          <a:bodyPr/>
          <a:lstStyle/>
          <a:p>
            <a:fld id="{B6B293E0-3657-458B-855C-857537FDFE5B}" type="slidenum">
              <a:rPr lang="pl-PL" smtClean="0"/>
              <a:pPr/>
              <a:t>‹#›</a:t>
            </a:fld>
            <a:endParaRPr lang="pl-PL"/>
          </a:p>
        </p:txBody>
      </p:sp>
      <p:sp>
        <p:nvSpPr>
          <p:cNvPr id="6" name="Tytuł 5"/>
          <p:cNvSpPr>
            <a:spLocks noGrp="1"/>
          </p:cNvSpPr>
          <p:nvPr>
            <p:ph type="title"/>
          </p:nvPr>
        </p:nvSpPr>
        <p:spPr/>
        <p:txBody>
          <a:bodyPr rtlCol="0"/>
          <a:lstStyle/>
          <a:p>
            <a:r>
              <a:rPr kumimoji="0" lang="pl-PL"/>
              <a:t>Kliknij, aby edytować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Symbol zastępczy daty 1"/>
          <p:cNvSpPr>
            <a:spLocks noGrp="1"/>
          </p:cNvSpPr>
          <p:nvPr>
            <p:ph type="dt" sz="half" idx="10"/>
          </p:nvPr>
        </p:nvSpPr>
        <p:spPr/>
        <p:txBody>
          <a:bodyPr/>
          <a:lstStyle/>
          <a:p>
            <a:fld id="{9AB451D0-37E8-4D83-9F68-F058319D0890}" type="datetimeFigureOut">
              <a:rPr lang="pl-PL" smtClean="0"/>
              <a:pPr/>
              <a:t>09.03.2026</a:t>
            </a:fld>
            <a:endParaRPr lang="pl-PL"/>
          </a:p>
        </p:txBody>
      </p:sp>
      <p:sp>
        <p:nvSpPr>
          <p:cNvPr id="3" name="Symbol zastępczy stopki 2"/>
          <p:cNvSpPr>
            <a:spLocks noGrp="1"/>
          </p:cNvSpPr>
          <p:nvPr>
            <p:ph type="ftr" sz="quarter" idx="11"/>
          </p:nvPr>
        </p:nvSpPr>
        <p:spPr/>
        <p:txBody>
          <a:bodyPr/>
          <a:lstStyle/>
          <a:p>
            <a:endParaRPr lang="pl-PL"/>
          </a:p>
        </p:txBody>
      </p:sp>
      <p:sp>
        <p:nvSpPr>
          <p:cNvPr id="4" name="Symbol zastępczy numeru slajdu 3"/>
          <p:cNvSpPr>
            <a:spLocks noGrp="1"/>
          </p:cNvSpPr>
          <p:nvPr>
            <p:ph type="sldNum" sz="quarter" idx="12"/>
          </p:nvPr>
        </p:nvSpPr>
        <p:spPr/>
        <p:txBody>
          <a:bodyPr/>
          <a:lstStyle/>
          <a:p>
            <a:fld id="{B6B293E0-3657-458B-855C-857537FDFE5B}" type="slidenum">
              <a:rPr lang="pl-PL" smtClean="0"/>
              <a:pPr/>
              <a:t>‹#›</a:t>
            </a:fld>
            <a:endParaRPr lang="pl-PL"/>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Zawartość z podpisem">
    <p:bg>
      <p:bgRef idx="1003">
        <a:schemeClr val="bg1"/>
      </p:bgRef>
    </p:bg>
    <p:spTree>
      <p:nvGrpSpPr>
        <p:cNvPr id="1" name=""/>
        <p:cNvGrpSpPr/>
        <p:nvPr/>
      </p:nvGrpSpPr>
      <p:grpSpPr>
        <a:xfrm>
          <a:off x="0" y="0"/>
          <a:ext cx="0" cy="0"/>
          <a:chOff x="0" y="0"/>
          <a:chExt cx="0" cy="0"/>
        </a:xfrm>
      </p:grpSpPr>
      <p:sp>
        <p:nvSpPr>
          <p:cNvPr id="2" name="Tytuł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pl-PL"/>
              <a:t>Kliknij, aby edytować styl</a:t>
            </a:r>
            <a:endParaRPr kumimoji="0" lang="en-US"/>
          </a:p>
        </p:txBody>
      </p:sp>
      <p:sp>
        <p:nvSpPr>
          <p:cNvPr id="3" name="Symbol zastępczy tekstu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pl-PL"/>
              <a:t>Kliknij, aby edytować style wzorca tekstu</a:t>
            </a:r>
          </a:p>
        </p:txBody>
      </p:sp>
      <p:sp>
        <p:nvSpPr>
          <p:cNvPr id="4" name="Symbol zastępczy zawartości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pl-PL"/>
              <a:t>Kliknij, aby edytować style wzorca tekstu</a:t>
            </a:r>
          </a:p>
          <a:p>
            <a:pPr lvl="1" eaLnBrk="1" latinLnBrk="0" hangingPunct="1"/>
            <a:r>
              <a:rPr lang="pl-PL"/>
              <a:t>Drugi poziom</a:t>
            </a:r>
          </a:p>
          <a:p>
            <a:pPr lvl="2" eaLnBrk="1" latinLnBrk="0" hangingPunct="1"/>
            <a:r>
              <a:rPr lang="pl-PL"/>
              <a:t>Trzeci poziom</a:t>
            </a:r>
          </a:p>
          <a:p>
            <a:pPr lvl="3" eaLnBrk="1" latinLnBrk="0" hangingPunct="1"/>
            <a:r>
              <a:rPr lang="pl-PL"/>
              <a:t>Czwarty poziom</a:t>
            </a:r>
          </a:p>
          <a:p>
            <a:pPr lvl="4" eaLnBrk="1" latinLnBrk="0" hangingPunct="1"/>
            <a:r>
              <a:rPr lang="pl-PL"/>
              <a:t>Piąty poziom</a:t>
            </a:r>
            <a:endParaRPr kumimoji="0" lang="en-US"/>
          </a:p>
        </p:txBody>
      </p:sp>
      <p:sp>
        <p:nvSpPr>
          <p:cNvPr id="5" name="Symbol zastępczy daty 4"/>
          <p:cNvSpPr>
            <a:spLocks noGrp="1"/>
          </p:cNvSpPr>
          <p:nvPr>
            <p:ph type="dt" sz="half" idx="10"/>
          </p:nvPr>
        </p:nvSpPr>
        <p:spPr>
          <a:xfrm>
            <a:off x="6727032" y="6407944"/>
            <a:ext cx="1920240" cy="365760"/>
          </a:xfrm>
        </p:spPr>
        <p:txBody>
          <a:bodyPr/>
          <a:lstStyle/>
          <a:p>
            <a:fld id="{9AB451D0-37E8-4D83-9F68-F058319D0890}" type="datetimeFigureOut">
              <a:rPr lang="pl-PL" smtClean="0"/>
              <a:pPr/>
              <a:t>09.03.2026</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B6B293E0-3657-458B-855C-857537FDFE5B}" type="slidenum">
              <a:rPr lang="pl-PL" smtClean="0"/>
              <a:pPr/>
              <a:t>‹#›</a:t>
            </a:fld>
            <a:endParaRPr lang="pl-PL"/>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az z podpisem">
    <p:bg>
      <p:bgRef idx="1002">
        <a:schemeClr val="bg1"/>
      </p:bgRef>
    </p:bg>
    <p:spTree>
      <p:nvGrpSpPr>
        <p:cNvPr id="1" name=""/>
        <p:cNvGrpSpPr/>
        <p:nvPr/>
      </p:nvGrpSpPr>
      <p:grpSpPr>
        <a:xfrm>
          <a:off x="0" y="0"/>
          <a:ext cx="0" cy="0"/>
          <a:chOff x="0" y="0"/>
          <a:chExt cx="0" cy="0"/>
        </a:xfrm>
      </p:grpSpPr>
      <p:sp>
        <p:nvSpPr>
          <p:cNvPr id="4" name="Symbol zastępczy tekstu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pl-PL"/>
              <a:t>Kliknij, aby edytować style wzorca tekstu</a:t>
            </a:r>
          </a:p>
        </p:txBody>
      </p:sp>
      <p:sp>
        <p:nvSpPr>
          <p:cNvPr id="3" name="Symbol zastępczy obrazu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pl-PL"/>
              <a:t>Kliknij ikonę, aby dodać obraz</a:t>
            </a:r>
            <a:endParaRPr kumimoji="0" lang="en-US" dirty="0"/>
          </a:p>
        </p:txBody>
      </p:sp>
      <p:sp>
        <p:nvSpPr>
          <p:cNvPr id="5" name="Symbol zastępczy daty 4"/>
          <p:cNvSpPr>
            <a:spLocks noGrp="1"/>
          </p:cNvSpPr>
          <p:nvPr>
            <p:ph type="dt" sz="half" idx="10"/>
          </p:nvPr>
        </p:nvSpPr>
        <p:spPr/>
        <p:txBody>
          <a:bodyPr/>
          <a:lstStyle>
            <a:lvl1pPr>
              <a:defRPr>
                <a:solidFill>
                  <a:schemeClr val="tx1"/>
                </a:solidFill>
              </a:defRPr>
            </a:lvl1pPr>
            <a:extLst/>
          </a:lstStyle>
          <a:p>
            <a:fld id="{9AB451D0-37E8-4D83-9F68-F058319D0890}" type="datetimeFigureOut">
              <a:rPr lang="pl-PL" smtClean="0"/>
              <a:pPr/>
              <a:t>09.03.2026</a:t>
            </a:fld>
            <a:endParaRPr lang="pl-PL"/>
          </a:p>
        </p:txBody>
      </p:sp>
      <p:sp>
        <p:nvSpPr>
          <p:cNvPr id="6" name="Symbol zastępczy stopki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pl-PL"/>
          </a:p>
        </p:txBody>
      </p:sp>
      <p:sp>
        <p:nvSpPr>
          <p:cNvPr id="7" name="Symbol zastępczy numeru slajdu 6"/>
          <p:cNvSpPr>
            <a:spLocks noGrp="1"/>
          </p:cNvSpPr>
          <p:nvPr>
            <p:ph type="sldNum" sz="quarter" idx="12"/>
          </p:nvPr>
        </p:nvSpPr>
        <p:spPr/>
        <p:txBody>
          <a:bodyPr/>
          <a:lstStyle>
            <a:lvl1pPr>
              <a:defRPr>
                <a:solidFill>
                  <a:schemeClr val="tx1"/>
                </a:solidFill>
              </a:defRPr>
            </a:lvl1pPr>
            <a:extLst/>
          </a:lstStyle>
          <a:p>
            <a:fld id="{B6B293E0-3657-458B-855C-857537FDFE5B}" type="slidenum">
              <a:rPr lang="pl-PL" smtClean="0"/>
              <a:pPr/>
              <a:t>‹#›</a:t>
            </a:fld>
            <a:endParaRPr lang="pl-PL"/>
          </a:p>
        </p:txBody>
      </p:sp>
      <p:sp>
        <p:nvSpPr>
          <p:cNvPr id="2" name="Tytuł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pl-PL"/>
              <a:t>Kliknij, aby edytować styl</a:t>
            </a:r>
            <a:endParaRPr kumimoji="0" lang="en-US"/>
          </a:p>
        </p:txBody>
      </p:sp>
      <p:sp>
        <p:nvSpPr>
          <p:cNvPr id="8" name="Dowolny kształt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Dowolny kształt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Trójkąt prostokątny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Łącznik prosty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Pag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Pag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kumimoji="0" lang="pl-PL"/>
              <a:t>Kliknij, aby edytować styl</a:t>
            </a:r>
            <a:endParaRPr kumimoji="0" lang="en-US"/>
          </a:p>
        </p:txBody>
      </p:sp>
      <p:sp>
        <p:nvSpPr>
          <p:cNvPr id="3" name="Symbol zastępczy tytułu pionowego 2"/>
          <p:cNvSpPr>
            <a:spLocks noGrp="1"/>
          </p:cNvSpPr>
          <p:nvPr>
            <p:ph type="body" orient="vert" idx="1"/>
          </p:nvPr>
        </p:nvSpPr>
        <p:spPr>
          <a:xfrm>
            <a:off x="457200" y="1481329"/>
            <a:ext cx="8229600" cy="4386071"/>
          </a:xfrm>
        </p:spPr>
        <p:txBody>
          <a:bodyPr vert="eaVert"/>
          <a:lstStyle/>
          <a:p>
            <a:pPr lvl="0" eaLnBrk="1" latinLnBrk="0" hangingPunct="1"/>
            <a:r>
              <a:rPr lang="pl-PL"/>
              <a:t>Kliknij, aby edytować style wzorca tekstu</a:t>
            </a:r>
          </a:p>
          <a:p>
            <a:pPr lvl="1" eaLnBrk="1" latinLnBrk="0" hangingPunct="1"/>
            <a:r>
              <a:rPr lang="pl-PL"/>
              <a:t>Drugi poziom</a:t>
            </a:r>
          </a:p>
          <a:p>
            <a:pPr lvl="2" eaLnBrk="1" latinLnBrk="0" hangingPunct="1"/>
            <a:r>
              <a:rPr lang="pl-PL"/>
              <a:t>Trzeci poziom</a:t>
            </a:r>
          </a:p>
          <a:p>
            <a:pPr lvl="3" eaLnBrk="1" latinLnBrk="0" hangingPunct="1"/>
            <a:r>
              <a:rPr lang="pl-PL"/>
              <a:t>Czwarty poziom</a:t>
            </a:r>
          </a:p>
          <a:p>
            <a:pPr lvl="4" eaLnBrk="1" latinLnBrk="0" hangingPunct="1"/>
            <a:r>
              <a:rPr lang="pl-PL"/>
              <a:t>Piąty poziom</a:t>
            </a:r>
            <a:endParaRPr kumimoji="0" lang="en-US"/>
          </a:p>
        </p:txBody>
      </p:sp>
      <p:sp>
        <p:nvSpPr>
          <p:cNvPr id="4" name="Symbol zastępczy daty 3"/>
          <p:cNvSpPr>
            <a:spLocks noGrp="1"/>
          </p:cNvSpPr>
          <p:nvPr>
            <p:ph type="dt" sz="half" idx="10"/>
          </p:nvPr>
        </p:nvSpPr>
        <p:spPr/>
        <p:txBody>
          <a:bodyPr/>
          <a:lstStyle/>
          <a:p>
            <a:fld id="{9AB451D0-37E8-4D83-9F68-F058319D0890}" type="datetimeFigureOut">
              <a:rPr lang="pl-PL" smtClean="0"/>
              <a:pPr/>
              <a:t>09.03.2026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B6B293E0-3657-458B-855C-857537FDFE5B}" type="slidenum">
              <a:rPr lang="pl-PL" smtClean="0"/>
              <a:pPr/>
              <a:t>‹#›</a:t>
            </a:fld>
            <a:endParaRPr lang="pl-PL"/>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6844013" y="274640"/>
            <a:ext cx="1777470" cy="5592761"/>
          </a:xfrm>
        </p:spPr>
        <p:txBody>
          <a:bodyPr vert="eaVert"/>
          <a:lstStyle/>
          <a:p>
            <a:r>
              <a:rPr kumimoji="0" lang="pl-PL"/>
              <a:t>Kliknij, aby edytować styl</a:t>
            </a:r>
            <a:endParaRPr kumimoji="0" lang="en-US"/>
          </a:p>
        </p:txBody>
      </p:sp>
      <p:sp>
        <p:nvSpPr>
          <p:cNvPr id="3" name="Symbol zastępczy tytułu pionowego 2"/>
          <p:cNvSpPr>
            <a:spLocks noGrp="1"/>
          </p:cNvSpPr>
          <p:nvPr>
            <p:ph type="body" orient="vert" idx="1"/>
          </p:nvPr>
        </p:nvSpPr>
        <p:spPr>
          <a:xfrm>
            <a:off x="457200" y="274641"/>
            <a:ext cx="6324600" cy="5592760"/>
          </a:xfrm>
        </p:spPr>
        <p:txBody>
          <a:bodyPr vert="eaVert"/>
          <a:lstStyle/>
          <a:p>
            <a:pPr lvl="0" eaLnBrk="1" latinLnBrk="0" hangingPunct="1"/>
            <a:r>
              <a:rPr lang="pl-PL"/>
              <a:t>Kliknij, aby edytować style wzorca tekstu</a:t>
            </a:r>
          </a:p>
          <a:p>
            <a:pPr lvl="1" eaLnBrk="1" latinLnBrk="0" hangingPunct="1"/>
            <a:r>
              <a:rPr lang="pl-PL"/>
              <a:t>Drugi poziom</a:t>
            </a:r>
          </a:p>
          <a:p>
            <a:pPr lvl="2" eaLnBrk="1" latinLnBrk="0" hangingPunct="1"/>
            <a:r>
              <a:rPr lang="pl-PL"/>
              <a:t>Trzeci poziom</a:t>
            </a:r>
          </a:p>
          <a:p>
            <a:pPr lvl="3" eaLnBrk="1" latinLnBrk="0" hangingPunct="1"/>
            <a:r>
              <a:rPr lang="pl-PL"/>
              <a:t>Czwarty poziom</a:t>
            </a:r>
          </a:p>
          <a:p>
            <a:pPr lvl="4" eaLnBrk="1" latinLnBrk="0" hangingPunct="1"/>
            <a:r>
              <a:rPr lang="pl-PL"/>
              <a:t>Piąty poziom</a:t>
            </a:r>
            <a:endParaRPr kumimoji="0" lang="en-US"/>
          </a:p>
        </p:txBody>
      </p:sp>
      <p:sp>
        <p:nvSpPr>
          <p:cNvPr id="4" name="Symbol zastępczy daty 3"/>
          <p:cNvSpPr>
            <a:spLocks noGrp="1"/>
          </p:cNvSpPr>
          <p:nvPr>
            <p:ph type="dt" sz="half" idx="10"/>
          </p:nvPr>
        </p:nvSpPr>
        <p:spPr/>
        <p:txBody>
          <a:bodyPr/>
          <a:lstStyle/>
          <a:p>
            <a:fld id="{9AB451D0-37E8-4D83-9F68-F058319D0890}" type="datetimeFigureOut">
              <a:rPr lang="pl-PL" smtClean="0"/>
              <a:pPr/>
              <a:t>09.03.2026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B6B293E0-3657-458B-855C-857537FDFE5B}" type="slidenum">
              <a:rPr lang="pl-PL" smtClean="0"/>
              <a:pPr/>
              <a:t>‹#›</a:t>
            </a:fld>
            <a:endParaRPr lang="pl-PL"/>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Dowolny kształt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Dowolny kształt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Trójkąt prostokątny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Łącznik prosty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Symbol zastępczy tytułu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pl-PL"/>
              <a:t>Kliknij, aby edytować styl</a:t>
            </a:r>
            <a:endParaRPr kumimoji="0" lang="en-US"/>
          </a:p>
        </p:txBody>
      </p:sp>
      <p:sp>
        <p:nvSpPr>
          <p:cNvPr id="30" name="Symbol zastępczy tekstu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pl-PL"/>
              <a:t>Kliknij, aby edytować style wzorca tekstu</a:t>
            </a:r>
          </a:p>
          <a:p>
            <a:pPr lvl="1" eaLnBrk="1" latinLnBrk="0" hangingPunct="1"/>
            <a:r>
              <a:rPr kumimoji="0" lang="pl-PL"/>
              <a:t>Drugi poziom</a:t>
            </a:r>
          </a:p>
          <a:p>
            <a:pPr lvl="2" eaLnBrk="1" latinLnBrk="0" hangingPunct="1"/>
            <a:r>
              <a:rPr kumimoji="0" lang="pl-PL"/>
              <a:t>Trzeci poziom</a:t>
            </a:r>
          </a:p>
          <a:p>
            <a:pPr lvl="3" eaLnBrk="1" latinLnBrk="0" hangingPunct="1"/>
            <a:r>
              <a:rPr kumimoji="0" lang="pl-PL"/>
              <a:t>Czwarty poziom</a:t>
            </a:r>
          </a:p>
          <a:p>
            <a:pPr lvl="4" eaLnBrk="1" latinLnBrk="0" hangingPunct="1"/>
            <a:r>
              <a:rPr kumimoji="0" lang="pl-PL"/>
              <a:t>Piąty poziom</a:t>
            </a:r>
            <a:endParaRPr kumimoji="0" lang="en-US"/>
          </a:p>
        </p:txBody>
      </p:sp>
      <p:sp>
        <p:nvSpPr>
          <p:cNvPr id="10" name="Symbol zastępczy daty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AB451D0-37E8-4D83-9F68-F058319D0890}" type="datetimeFigureOut">
              <a:rPr lang="pl-PL" smtClean="0"/>
              <a:pPr/>
              <a:t>09.03.2026</a:t>
            </a:fld>
            <a:endParaRPr lang="pl-PL"/>
          </a:p>
        </p:txBody>
      </p:sp>
      <p:sp>
        <p:nvSpPr>
          <p:cNvPr id="22" name="Symbol zastępczy stopki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pl-PL"/>
          </a:p>
        </p:txBody>
      </p:sp>
      <p:sp>
        <p:nvSpPr>
          <p:cNvPr id="18" name="Symbol zastępczy numeru slajd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B293E0-3657-458B-855C-857537FDFE5B}" type="slidenum">
              <a:rPr lang="pl-PL" smtClean="0"/>
              <a:pPr/>
              <a:t>‹#›</a:t>
            </a:fld>
            <a:endParaRPr lang="pl-PL"/>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ksiegowosc.infor.pl/tematy/rachunek-va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faktura.pl/modul/przedsiebiorca-funkcje-programu/"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faktura.pl/faktury/krajowy-system-efaktur/"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p:cNvSpPr>
            <a:spLocks noGrp="1"/>
          </p:cNvSpPr>
          <p:nvPr>
            <p:ph type="ctrTitle"/>
          </p:nvPr>
        </p:nvSpPr>
        <p:spPr/>
        <p:txBody>
          <a:bodyPr>
            <a:normAutofit/>
          </a:bodyPr>
          <a:lstStyle/>
          <a:p>
            <a:r>
              <a:rPr lang="pl-PL"/>
              <a:t>Faktura </a:t>
            </a:r>
            <a:r>
              <a:rPr lang="pl-PL" dirty="0"/>
              <a:t>jako dokument sprzedaży  </a:t>
            </a:r>
          </a:p>
        </p:txBody>
      </p:sp>
      <p:sp>
        <p:nvSpPr>
          <p:cNvPr id="3" name="Podtytuł 2"/>
          <p:cNvSpPr>
            <a:spLocks noGrp="1"/>
          </p:cNvSpPr>
          <p:nvPr>
            <p:ph type="subTitle" idx="1"/>
          </p:nvPr>
        </p:nvSpPr>
        <p:spPr/>
        <p:txBody>
          <a:bodyPr/>
          <a:lstStyle/>
          <a:p>
            <a:endParaRPr lang="pl-PL"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ymbol zastępczy zawartości 1"/>
          <p:cNvSpPr>
            <a:spLocks noGrp="1"/>
          </p:cNvSpPr>
          <p:nvPr>
            <p:ph idx="1"/>
          </p:nvPr>
        </p:nvSpPr>
        <p:spPr/>
        <p:txBody>
          <a:bodyPr/>
          <a:lstStyle/>
          <a:p>
            <a:r>
              <a:rPr lang="pl-PL"/>
              <a:t>Faktura jest dokumentem prawnym, księgowym, który stwierdza powstanie zobowiązania z tytułu wykonanej usługi lub dostarczonego towaru. </a:t>
            </a:r>
          </a:p>
          <a:p>
            <a:r>
              <a:rPr lang="pl-PL" sz="1800">
                <a:solidFill>
                  <a:srgbClr val="FF0000"/>
                </a:solidFill>
              </a:rPr>
              <a:t>Oznacza to, że faktura nie tworzy obowiązku zapłaty, a jedynie dokumentuje go w przestrzeni prawnej</a:t>
            </a:r>
            <a:r>
              <a:rPr lang="pl-PL" sz="1800"/>
              <a:t>. </a:t>
            </a:r>
          </a:p>
          <a:p>
            <a:r>
              <a:rPr lang="pl-PL" sz="1800"/>
              <a:t>Źródłem obowiązku płatniczego jest wykonanie umowy, zaś faktura dokumentem, który to obrazuje. Dlatego też, wystawienia faktury, która nie ma związku z żadną dostawą lub usługą, zwyczajnie nie rodzi żadnych konsekwencji u jej adresata. Jednak jej wystawca ryzykuje konsekwencje karne, ponieważ dokumentuje prawnie coś, co w rzeczywistości nie miało miejsca.</a:t>
            </a:r>
          </a:p>
        </p:txBody>
      </p:sp>
      <p:sp>
        <p:nvSpPr>
          <p:cNvPr id="3" name="Tytuł 2"/>
          <p:cNvSpPr>
            <a:spLocks noGrp="1"/>
          </p:cNvSpPr>
          <p:nvPr>
            <p:ph type="title"/>
          </p:nvPr>
        </p:nvSpPr>
        <p:spPr/>
        <p:txBody>
          <a:bodyPr/>
          <a:lstStyle/>
          <a:p>
            <a:pPr>
              <a:defRPr/>
            </a:pPr>
            <a:r>
              <a:rPr lang="pl-PL" dirty="0"/>
              <a:t>Faktura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ymbol zastępczy zawartości 1"/>
          <p:cNvSpPr>
            <a:spLocks noGrp="1"/>
          </p:cNvSpPr>
          <p:nvPr>
            <p:ph idx="1"/>
          </p:nvPr>
        </p:nvSpPr>
        <p:spPr/>
        <p:txBody>
          <a:bodyPr/>
          <a:lstStyle/>
          <a:p>
            <a:r>
              <a:rPr lang="pl-PL" sz="2400"/>
              <a:t>Faktura VAT jest to dokument wystawiany co do zasady przez czynnych podatników VAT </a:t>
            </a:r>
            <a:br>
              <a:rPr lang="pl-PL" sz="2400"/>
            </a:br>
            <a:r>
              <a:rPr lang="pl-PL" sz="2400"/>
              <a:t>w celu udokumentowania dokonania transakcji. </a:t>
            </a:r>
          </a:p>
          <a:p>
            <a:r>
              <a:rPr lang="pl-PL" sz="2400"/>
              <a:t>Wystawienie faktury jest obowiązkowe w przypadku gdy drugą stroną transakcji jest również firma. </a:t>
            </a:r>
          </a:p>
          <a:p>
            <a:r>
              <a:rPr lang="pl-PL" sz="2400"/>
              <a:t>Jeśli kupującym jest osoba fizyczna nieprowadząca działalności gospodarczej, fakturę należy wystawić jedynie na wyraźnie żądanie nabywcy.</a:t>
            </a:r>
          </a:p>
          <a:p>
            <a:r>
              <a:rPr lang="pl-PL" sz="2400"/>
              <a:t>Faktura powinna być wystawiona w dwóch egzemplarzach - po jednym dla każdej ze stron transakcji (sprzedającego i nabywcy).</a:t>
            </a:r>
          </a:p>
        </p:txBody>
      </p:sp>
      <p:sp>
        <p:nvSpPr>
          <p:cNvPr id="3" name="Tytuł 2"/>
          <p:cNvSpPr>
            <a:spLocks noGrp="1"/>
          </p:cNvSpPr>
          <p:nvPr>
            <p:ph type="title"/>
          </p:nvPr>
        </p:nvSpPr>
        <p:spPr/>
        <p:txBody>
          <a:bodyPr/>
          <a:lstStyle/>
          <a:p>
            <a:pPr>
              <a:defRPr/>
            </a:pPr>
            <a:r>
              <a:rPr lang="pl-PL" dirty="0"/>
              <a:t> Faktura VAT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ymbol zastępczy zawartości 1"/>
          <p:cNvSpPr>
            <a:spLocks noGrp="1"/>
          </p:cNvSpPr>
          <p:nvPr>
            <p:ph idx="1"/>
          </p:nvPr>
        </p:nvSpPr>
        <p:spPr/>
        <p:txBody>
          <a:bodyPr>
            <a:normAutofit fontScale="92500"/>
          </a:bodyPr>
          <a:lstStyle/>
          <a:p>
            <a:r>
              <a:rPr lang="pl-PL" sz="2400" b="1"/>
              <a:t>zarejestrowani podatnicy VAT czynni przy sprzedaży na rzecz innych przedsiębiorców,</a:t>
            </a:r>
          </a:p>
          <a:p>
            <a:r>
              <a:rPr lang="pl-PL" sz="2400" b="1"/>
              <a:t>zarejestrowani podatnicy VAT czynni przy sprzedaży na rzecz osób fizycznych nieprowadzących działalności gospodarczej, jeśli nabywca taki zażąda faktury,</a:t>
            </a:r>
          </a:p>
          <a:p>
            <a:r>
              <a:rPr lang="pl-PL" sz="2400" b="1"/>
              <a:t>zarejestrowani podatnicy VAT czynni przy sprzedaży wysyłkowej z terytorium kraju i sprzedaży wysyłkowej na terytorium kraju,</a:t>
            </a:r>
          </a:p>
          <a:p>
            <a:r>
              <a:rPr lang="pl-PL" sz="2400" b="1"/>
              <a:t>zarejestrowani podatnicy VAT czynni w przypadku wewnątrzwspólnotowej dostawy towarów.</a:t>
            </a:r>
          </a:p>
          <a:p>
            <a:r>
              <a:rPr lang="pl-PL" sz="2400" b="1">
                <a:solidFill>
                  <a:schemeClr val="accent2"/>
                </a:solidFill>
              </a:rPr>
              <a:t>Faktury (bez VAT) wystawiać mogą podatnicy VAT zwolnieni.</a:t>
            </a:r>
            <a:endParaRPr lang="pl-PL" sz="2400">
              <a:solidFill>
                <a:schemeClr val="accent2"/>
              </a:solidFill>
            </a:endParaRPr>
          </a:p>
        </p:txBody>
      </p:sp>
      <p:sp>
        <p:nvSpPr>
          <p:cNvPr id="3" name="Tytuł 2"/>
          <p:cNvSpPr>
            <a:spLocks noGrp="1"/>
          </p:cNvSpPr>
          <p:nvPr>
            <p:ph type="title"/>
          </p:nvPr>
        </p:nvSpPr>
        <p:spPr/>
        <p:txBody>
          <a:bodyPr>
            <a:normAutofit fontScale="90000"/>
          </a:bodyPr>
          <a:lstStyle/>
          <a:p>
            <a:pPr>
              <a:defRPr/>
            </a:pPr>
            <a:r>
              <a:rPr lang="pl-PL" dirty="0"/>
              <a:t>Faktura VAT</a:t>
            </a:r>
            <a:br>
              <a:rPr lang="pl-PL" dirty="0"/>
            </a:br>
            <a:r>
              <a:rPr lang="pl-PL" sz="4400" dirty="0"/>
              <a:t> </a:t>
            </a:r>
            <a:r>
              <a:rPr lang="pl-PL" sz="2000" dirty="0">
                <a:solidFill>
                  <a:schemeClr val="accent2"/>
                </a:solidFill>
              </a:rPr>
              <a:t>Kto ma obowiązek wystawiania faktur VAT?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zawartości 1">
            <a:extLst>
              <a:ext uri="{FF2B5EF4-FFF2-40B4-BE49-F238E27FC236}">
                <a16:creationId xmlns:a16="http://schemas.microsoft.com/office/drawing/2014/main" id="{D794E312-3470-CD3A-6E63-A914F7B67EF2}"/>
              </a:ext>
            </a:extLst>
          </p:cNvPr>
          <p:cNvSpPr>
            <a:spLocks noGrp="1"/>
          </p:cNvSpPr>
          <p:nvPr>
            <p:ph idx="1"/>
          </p:nvPr>
        </p:nvSpPr>
        <p:spPr/>
        <p:txBody>
          <a:bodyPr/>
          <a:lstStyle/>
          <a:p>
            <a:r>
              <a:rPr lang="pl-PL" b="1" dirty="0"/>
              <a:t>nie później niż do 15. dnia miesiąca następującego po miesiącu</a:t>
            </a:r>
            <a:r>
              <a:rPr lang="pl-PL" dirty="0"/>
              <a:t>, w którym dokonano dostawy towaru lub wykonano usługę.</a:t>
            </a:r>
          </a:p>
          <a:p>
            <a:r>
              <a:rPr lang="pl-PL" b="1" dirty="0"/>
              <a:t>Przykład:</a:t>
            </a:r>
            <a:br>
              <a:rPr lang="pl-PL" dirty="0"/>
            </a:br>
            <a:r>
              <a:rPr lang="pl-PL" dirty="0"/>
              <a:t>Usługę wykonano 10 marca → faktura musi być wystawiona najpóźniej do 15 kwietnia.</a:t>
            </a:r>
          </a:p>
          <a:p>
            <a:endParaRPr lang="pl-PL" dirty="0"/>
          </a:p>
        </p:txBody>
      </p:sp>
      <p:sp>
        <p:nvSpPr>
          <p:cNvPr id="3" name="Tytuł 2">
            <a:extLst>
              <a:ext uri="{FF2B5EF4-FFF2-40B4-BE49-F238E27FC236}">
                <a16:creationId xmlns:a16="http://schemas.microsoft.com/office/drawing/2014/main" id="{4CBE828E-0C25-C0EA-421B-E3ECF6E0D9EB}"/>
              </a:ext>
            </a:extLst>
          </p:cNvPr>
          <p:cNvSpPr>
            <a:spLocks noGrp="1"/>
          </p:cNvSpPr>
          <p:nvPr>
            <p:ph type="title"/>
          </p:nvPr>
        </p:nvSpPr>
        <p:spPr/>
        <p:txBody>
          <a:bodyPr>
            <a:normAutofit fontScale="90000"/>
          </a:bodyPr>
          <a:lstStyle/>
          <a:p>
            <a:r>
              <a:rPr lang="pl-PL" dirty="0"/>
              <a:t>Do kiedy należy wystawić fakturę</a:t>
            </a:r>
          </a:p>
        </p:txBody>
      </p:sp>
    </p:spTree>
    <p:extLst>
      <p:ext uri="{BB962C8B-B14F-4D97-AF65-F5344CB8AC3E}">
        <p14:creationId xmlns:p14="http://schemas.microsoft.com/office/powerpoint/2010/main" val="3643362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zawartości 1">
            <a:extLst>
              <a:ext uri="{FF2B5EF4-FFF2-40B4-BE49-F238E27FC236}">
                <a16:creationId xmlns:a16="http://schemas.microsoft.com/office/drawing/2014/main" id="{06F26BF7-46C6-D86D-1A59-D8D9F8765ED3}"/>
              </a:ext>
            </a:extLst>
          </p:cNvPr>
          <p:cNvSpPr>
            <a:spLocks noGrp="1"/>
          </p:cNvSpPr>
          <p:nvPr>
            <p:ph idx="1"/>
          </p:nvPr>
        </p:nvSpPr>
        <p:spPr/>
        <p:txBody>
          <a:bodyPr>
            <a:normAutofit fontScale="47500" lnSpcReduction="20000"/>
          </a:bodyPr>
          <a:lstStyle/>
          <a:p>
            <a:r>
              <a:rPr lang="pl-PL" b="1" dirty="0"/>
              <a:t>🟥 23% – stawka podstawowa</a:t>
            </a:r>
          </a:p>
          <a:p>
            <a:r>
              <a:rPr lang="pl-PL" dirty="0"/>
              <a:t>Stosowana do większości towarów i usług, np.:</a:t>
            </a:r>
          </a:p>
          <a:p>
            <a:r>
              <a:rPr lang="pl-PL" dirty="0"/>
              <a:t>elektronika</a:t>
            </a:r>
          </a:p>
          <a:p>
            <a:r>
              <a:rPr lang="pl-PL" dirty="0"/>
              <a:t>odzież</a:t>
            </a:r>
          </a:p>
          <a:p>
            <a:r>
              <a:rPr lang="pl-PL" dirty="0"/>
              <a:t>usługi marketingowe</a:t>
            </a:r>
          </a:p>
          <a:p>
            <a:r>
              <a:rPr lang="pl-PL" dirty="0"/>
              <a:t>kosmetyki</a:t>
            </a:r>
          </a:p>
          <a:p>
            <a:br>
              <a:rPr lang="pl-PL" dirty="0"/>
            </a:br>
            <a:endParaRPr lang="pl-PL" dirty="0"/>
          </a:p>
          <a:p>
            <a:r>
              <a:rPr lang="pl-PL" b="1" dirty="0"/>
              <a:t>🟧 8% – stawka obniżona</a:t>
            </a:r>
          </a:p>
          <a:p>
            <a:r>
              <a:rPr lang="pl-PL" dirty="0"/>
              <a:t>Dotyczy m.in.:</a:t>
            </a:r>
          </a:p>
          <a:p>
            <a:r>
              <a:rPr lang="pl-PL" dirty="0"/>
              <a:t>niektórych usług budowlanych (mieszkalnych)</a:t>
            </a:r>
          </a:p>
          <a:p>
            <a:r>
              <a:rPr lang="pl-PL" dirty="0"/>
              <a:t>wybranych produktów spożywczych</a:t>
            </a:r>
          </a:p>
          <a:p>
            <a:r>
              <a:rPr lang="pl-PL" dirty="0"/>
              <a:t>leków</a:t>
            </a:r>
          </a:p>
          <a:p>
            <a:r>
              <a:rPr lang="pl-PL" dirty="0"/>
              <a:t>usług hotelowych</a:t>
            </a:r>
          </a:p>
          <a:p>
            <a:br>
              <a:rPr lang="pl-PL" dirty="0"/>
            </a:br>
            <a:endParaRPr lang="pl-PL" dirty="0"/>
          </a:p>
          <a:p>
            <a:r>
              <a:rPr lang="pl-PL" b="1" dirty="0"/>
              <a:t>🟨 5% – stawka obniżona</a:t>
            </a:r>
          </a:p>
          <a:p>
            <a:r>
              <a:rPr lang="pl-PL" dirty="0"/>
              <a:t>Dotyczy m.in.:</a:t>
            </a:r>
          </a:p>
          <a:p>
            <a:r>
              <a:rPr lang="pl-PL" dirty="0"/>
              <a:t>podstawowych produktów żywnościowych (np. pieczywo, nabiał)</a:t>
            </a:r>
          </a:p>
          <a:p>
            <a:r>
              <a:rPr lang="pl-PL" dirty="0"/>
              <a:t>książek i e-booków</a:t>
            </a:r>
          </a:p>
          <a:p>
            <a:r>
              <a:rPr lang="pl-PL" dirty="0"/>
              <a:t>czasopism specjalistycznych</a:t>
            </a:r>
          </a:p>
          <a:p>
            <a:endParaRPr lang="pl-PL" dirty="0"/>
          </a:p>
        </p:txBody>
      </p:sp>
      <p:sp>
        <p:nvSpPr>
          <p:cNvPr id="3" name="Tytuł 2">
            <a:extLst>
              <a:ext uri="{FF2B5EF4-FFF2-40B4-BE49-F238E27FC236}">
                <a16:creationId xmlns:a16="http://schemas.microsoft.com/office/drawing/2014/main" id="{F9586963-A412-8728-BF59-1140F6042012}"/>
              </a:ext>
            </a:extLst>
          </p:cNvPr>
          <p:cNvSpPr>
            <a:spLocks noGrp="1"/>
          </p:cNvSpPr>
          <p:nvPr>
            <p:ph type="title"/>
          </p:nvPr>
        </p:nvSpPr>
        <p:spPr/>
        <p:txBody>
          <a:bodyPr>
            <a:normAutofit fontScale="90000"/>
          </a:bodyPr>
          <a:lstStyle/>
          <a:p>
            <a:r>
              <a:rPr lang="pl-PL" dirty="0"/>
              <a:t>Podstawowe stawki VAT w Polsce</a:t>
            </a:r>
          </a:p>
        </p:txBody>
      </p:sp>
    </p:spTree>
    <p:extLst>
      <p:ext uri="{BB962C8B-B14F-4D97-AF65-F5344CB8AC3E}">
        <p14:creationId xmlns:p14="http://schemas.microsoft.com/office/powerpoint/2010/main" val="4001411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zawartości 1">
            <a:extLst>
              <a:ext uri="{FF2B5EF4-FFF2-40B4-BE49-F238E27FC236}">
                <a16:creationId xmlns:a16="http://schemas.microsoft.com/office/drawing/2014/main" id="{7E39200F-8EDC-C8EC-96FA-9B6E69D4F57F}"/>
              </a:ext>
            </a:extLst>
          </p:cNvPr>
          <p:cNvSpPr>
            <a:spLocks noGrp="1"/>
          </p:cNvSpPr>
          <p:nvPr>
            <p:ph idx="1"/>
          </p:nvPr>
        </p:nvSpPr>
        <p:spPr/>
        <p:txBody>
          <a:bodyPr>
            <a:normAutofit fontScale="62500" lnSpcReduction="20000"/>
          </a:bodyPr>
          <a:lstStyle/>
          <a:p>
            <a:r>
              <a:rPr lang="pl-PL" b="1" dirty="0"/>
              <a:t>🟩 0% – stawka zerowa</a:t>
            </a:r>
          </a:p>
          <a:p>
            <a:r>
              <a:rPr lang="pl-PL" dirty="0"/>
              <a:t>Stosowana np. przy:</a:t>
            </a:r>
          </a:p>
          <a:p>
            <a:r>
              <a:rPr lang="pl-PL" dirty="0"/>
              <a:t>eksporcie towarów</a:t>
            </a:r>
          </a:p>
          <a:p>
            <a:r>
              <a:rPr lang="pl-PL" dirty="0"/>
              <a:t>wewnątrzwspólnotowej dostawie towarów (WDT)</a:t>
            </a:r>
          </a:p>
          <a:p>
            <a:r>
              <a:rPr lang="pl-PL" dirty="0"/>
              <a:t>niektórych usługach transportu międzynarodowego</a:t>
            </a:r>
          </a:p>
          <a:p>
            <a:r>
              <a:rPr lang="pl-PL" dirty="0"/>
              <a:t>(Uwaga: 0% ≠ zwolnienie z VAT — nadal wykazuje się sprzedaż w deklaracji.)</a:t>
            </a:r>
          </a:p>
          <a:p>
            <a:br>
              <a:rPr lang="pl-PL" dirty="0"/>
            </a:br>
            <a:endParaRPr lang="pl-PL" dirty="0"/>
          </a:p>
          <a:p>
            <a:r>
              <a:rPr lang="pl-PL" b="1" dirty="0"/>
              <a:t>⬜ „ZW” – zwolnienie z VAT</a:t>
            </a:r>
          </a:p>
          <a:p>
            <a:r>
              <a:rPr lang="pl-PL" dirty="0"/>
              <a:t>Dotyczy np.:</a:t>
            </a:r>
          </a:p>
          <a:p>
            <a:r>
              <a:rPr lang="pl-PL" dirty="0"/>
              <a:t>usług medycznych</a:t>
            </a:r>
          </a:p>
          <a:p>
            <a:r>
              <a:rPr lang="pl-PL" dirty="0"/>
              <a:t>edukacyjnych</a:t>
            </a:r>
          </a:p>
          <a:p>
            <a:r>
              <a:rPr lang="pl-PL" dirty="0"/>
              <a:t>finansowych</a:t>
            </a:r>
          </a:p>
          <a:p>
            <a:r>
              <a:rPr lang="pl-PL" dirty="0"/>
              <a:t>przedsiębiorców korzystających ze zwolnienia podmiotowego (do limitu obrotu)</a:t>
            </a:r>
          </a:p>
          <a:p>
            <a:r>
              <a:rPr lang="pl-PL" dirty="0"/>
              <a:t>Na fakturze trzeba wtedy podać podstawę prawną zwolnienia (np. „zwolnienie na podstawie art. 113 ust. 1 ustawy o VAT”).</a:t>
            </a:r>
          </a:p>
          <a:p>
            <a:endParaRPr lang="pl-PL" dirty="0"/>
          </a:p>
        </p:txBody>
      </p:sp>
      <p:sp>
        <p:nvSpPr>
          <p:cNvPr id="3" name="Tytuł 2">
            <a:extLst>
              <a:ext uri="{FF2B5EF4-FFF2-40B4-BE49-F238E27FC236}">
                <a16:creationId xmlns:a16="http://schemas.microsoft.com/office/drawing/2014/main" id="{0E14D401-2159-C321-6D01-8A5ED035C210}"/>
              </a:ext>
            </a:extLst>
          </p:cNvPr>
          <p:cNvSpPr>
            <a:spLocks noGrp="1"/>
          </p:cNvSpPr>
          <p:nvPr>
            <p:ph type="title"/>
          </p:nvPr>
        </p:nvSpPr>
        <p:spPr/>
        <p:txBody>
          <a:bodyPr>
            <a:normAutofit fontScale="90000"/>
          </a:bodyPr>
          <a:lstStyle/>
          <a:p>
            <a:r>
              <a:rPr lang="pl-PL" dirty="0"/>
              <a:t>Podstawowe stawki VAT w Polsce</a:t>
            </a:r>
          </a:p>
        </p:txBody>
      </p:sp>
    </p:spTree>
    <p:extLst>
      <p:ext uri="{BB962C8B-B14F-4D97-AF65-F5344CB8AC3E}">
        <p14:creationId xmlns:p14="http://schemas.microsoft.com/office/powerpoint/2010/main" val="1575390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ymbol zastępczy zawartości 1"/>
          <p:cNvSpPr>
            <a:spLocks noGrp="1"/>
          </p:cNvSpPr>
          <p:nvPr>
            <p:ph idx="1"/>
          </p:nvPr>
        </p:nvSpPr>
        <p:spPr/>
        <p:txBody>
          <a:bodyPr/>
          <a:lstStyle/>
          <a:p>
            <a:r>
              <a:rPr lang="pl-PL"/>
              <a:t>Zarówno zasady wystawiania, przechowywania jak i przesyłania faktur są dokładnie określone prawem. Ściśle związane z tym dokumentem prawo do odliczenia VAT skutkuje szeregiem wymagań, jakie musi spełniać faktura, by została uznana za prawidłową. Zgodnie z ustawą o VAT faktura powinna zawierać elementy takie jak:</a:t>
            </a:r>
          </a:p>
        </p:txBody>
      </p:sp>
      <p:sp>
        <p:nvSpPr>
          <p:cNvPr id="3" name="Tytuł 2"/>
          <p:cNvSpPr>
            <a:spLocks noGrp="1"/>
          </p:cNvSpPr>
          <p:nvPr>
            <p:ph type="title"/>
          </p:nvPr>
        </p:nvSpPr>
        <p:spPr/>
        <p:txBody>
          <a:bodyPr>
            <a:normAutofit fontScale="90000"/>
          </a:bodyPr>
          <a:lstStyle/>
          <a:p>
            <a:pPr>
              <a:defRPr/>
            </a:pPr>
            <a:r>
              <a:rPr lang="pl-PL" dirty="0"/>
              <a:t>Faktura VAT</a:t>
            </a:r>
            <a:br>
              <a:rPr lang="pl-PL" dirty="0"/>
            </a:br>
            <a:r>
              <a:rPr lang="pl-PL" dirty="0"/>
              <a:t> </a:t>
            </a:r>
            <a:r>
              <a:rPr lang="pl-PL" sz="2000" dirty="0">
                <a:solidFill>
                  <a:schemeClr val="accent2"/>
                </a:solidFill>
              </a:rPr>
              <a:t>Jakie elementy powinna zawierać faktura VAT?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ymbol zastępczy zawartości 1"/>
          <p:cNvSpPr>
            <a:spLocks noGrp="1"/>
          </p:cNvSpPr>
          <p:nvPr>
            <p:ph idx="1"/>
          </p:nvPr>
        </p:nvSpPr>
        <p:spPr/>
        <p:txBody>
          <a:bodyPr>
            <a:normAutofit fontScale="92500" lnSpcReduction="10000"/>
          </a:bodyPr>
          <a:lstStyle/>
          <a:p>
            <a:r>
              <a:rPr lang="pl-PL" sz="1700" dirty="0"/>
              <a:t>numer faktury,</a:t>
            </a:r>
          </a:p>
          <a:p>
            <a:r>
              <a:rPr lang="pl-PL" sz="1700" dirty="0"/>
              <a:t>datę wystawienia,</a:t>
            </a:r>
          </a:p>
          <a:p>
            <a:r>
              <a:rPr lang="pl-PL" sz="1700" dirty="0"/>
              <a:t>datę dokonania lub zakończenia dostawy towarów lub wykonania usługi, o ile data ta jest różna od daty wystawienia faktury,</a:t>
            </a:r>
          </a:p>
          <a:p>
            <a:r>
              <a:rPr lang="pl-PL" sz="1700" dirty="0"/>
              <a:t>imiona i nazwiska lub nazwy sprzedawcy i nabywcy, ich adresy oraz numery NIP,</a:t>
            </a:r>
          </a:p>
          <a:p>
            <a:r>
              <a:rPr lang="pl-PL" sz="1700" dirty="0"/>
              <a:t>nazwę sprzedawanego towaru lub wykonywanej usługi,</a:t>
            </a:r>
          </a:p>
          <a:p>
            <a:r>
              <a:rPr lang="pl-PL" sz="1700" dirty="0"/>
              <a:t>ilość sprzedanych towarów lub zakres wykonanych usług,</a:t>
            </a:r>
          </a:p>
          <a:p>
            <a:r>
              <a:rPr lang="pl-PL" sz="1700" dirty="0"/>
              <a:t>cenę jednostkową netto towaru lub usługi,</a:t>
            </a:r>
          </a:p>
          <a:p>
            <a:r>
              <a:rPr lang="pl-PL" sz="1700" dirty="0"/>
              <a:t>kwoty rabatów,</a:t>
            </a:r>
          </a:p>
          <a:p>
            <a:r>
              <a:rPr lang="pl-PL" sz="1700" dirty="0"/>
              <a:t>łączną wartość netto towarów lub wykonanych usług,</a:t>
            </a:r>
          </a:p>
          <a:p>
            <a:r>
              <a:rPr lang="pl-PL" sz="1700" dirty="0"/>
              <a:t>stawki podatku,</a:t>
            </a:r>
          </a:p>
          <a:p>
            <a:r>
              <a:rPr lang="pl-PL" sz="1700" dirty="0"/>
              <a:t>sumę wartości sprzedaży netto z podziałem na sprzedaż objętą poszczególnymi stawkami podatku i sprzedaż zwolnioną od podatku,</a:t>
            </a:r>
          </a:p>
          <a:p>
            <a:r>
              <a:rPr lang="pl-PL" sz="1700" dirty="0"/>
              <a:t>kwotę podatku od sumy wartości sprzedaży netto towarów (usług), z podziałem na kwoty dotyczące poszczególnych stawek podatku,</a:t>
            </a:r>
          </a:p>
          <a:p>
            <a:r>
              <a:rPr lang="pl-PL" sz="1700" dirty="0"/>
              <a:t>kwotę należności ogółem. </a:t>
            </a:r>
          </a:p>
        </p:txBody>
      </p:sp>
      <p:sp>
        <p:nvSpPr>
          <p:cNvPr id="3" name="Tytuł 2"/>
          <p:cNvSpPr>
            <a:spLocks noGrp="1"/>
          </p:cNvSpPr>
          <p:nvPr>
            <p:ph type="title"/>
          </p:nvPr>
        </p:nvSpPr>
        <p:spPr/>
        <p:txBody>
          <a:bodyPr>
            <a:normAutofit fontScale="90000"/>
          </a:bodyPr>
          <a:lstStyle/>
          <a:p>
            <a:pPr>
              <a:defRPr/>
            </a:pPr>
            <a:r>
              <a:rPr lang="pl-PL" dirty="0"/>
              <a:t>Faktura VAT</a:t>
            </a:r>
            <a:br>
              <a:rPr lang="pl-PL" dirty="0"/>
            </a:br>
            <a:r>
              <a:rPr lang="pl-PL" dirty="0"/>
              <a:t> </a:t>
            </a:r>
            <a:r>
              <a:rPr lang="pl-PL" sz="2000" dirty="0">
                <a:solidFill>
                  <a:schemeClr val="accent2"/>
                </a:solidFill>
              </a:rPr>
              <a:t>Jakie elementy powinna zawierać faktura VAT?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ymbol zastępczy zawartości 1"/>
          <p:cNvSpPr>
            <a:spLocks noGrp="1"/>
          </p:cNvSpPr>
          <p:nvPr>
            <p:ph idx="1"/>
          </p:nvPr>
        </p:nvSpPr>
        <p:spPr/>
        <p:txBody>
          <a:bodyPr/>
          <a:lstStyle/>
          <a:p>
            <a:pPr>
              <a:buFont typeface="Wingdings 3" pitchFamily="18" charset="2"/>
              <a:buNone/>
            </a:pPr>
            <a:r>
              <a:rPr lang="pl-PL" sz="3600"/>
              <a:t>Dodatkowo na dokumencie sprzedaży można uwzględnić:</a:t>
            </a:r>
          </a:p>
          <a:p>
            <a:r>
              <a:rPr lang="pl-PL" sz="3600"/>
              <a:t>termin i sposób płatności,</a:t>
            </a:r>
          </a:p>
          <a:p>
            <a:r>
              <a:rPr lang="pl-PL" sz="3600"/>
              <a:t>kwoty rabatów o ile takich udzielono,</a:t>
            </a:r>
          </a:p>
          <a:p>
            <a:r>
              <a:rPr lang="pl-PL" sz="3600"/>
              <a:t>uwagi do dokumentu.</a:t>
            </a:r>
          </a:p>
        </p:txBody>
      </p:sp>
      <p:sp>
        <p:nvSpPr>
          <p:cNvPr id="3" name="Tytuł 2"/>
          <p:cNvSpPr>
            <a:spLocks noGrp="1"/>
          </p:cNvSpPr>
          <p:nvPr>
            <p:ph type="title"/>
          </p:nvPr>
        </p:nvSpPr>
        <p:spPr/>
        <p:txBody>
          <a:bodyPr>
            <a:normAutofit fontScale="90000"/>
          </a:bodyPr>
          <a:lstStyle/>
          <a:p>
            <a:pPr>
              <a:defRPr/>
            </a:pPr>
            <a:r>
              <a:rPr lang="pl-PL" dirty="0"/>
              <a:t>Faktura VAT</a:t>
            </a:r>
            <a:br>
              <a:rPr lang="pl-PL" dirty="0"/>
            </a:br>
            <a:r>
              <a:rPr lang="pl-PL" dirty="0"/>
              <a:t> </a:t>
            </a:r>
            <a:r>
              <a:rPr lang="pl-PL" sz="2000" dirty="0">
                <a:solidFill>
                  <a:schemeClr val="accent2"/>
                </a:solidFill>
              </a:rPr>
              <a:t>Jakie elementy powinna zawierać faktura VAT?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ymbol zastępczy zawartości 1"/>
          <p:cNvSpPr>
            <a:spLocks noGrp="1"/>
          </p:cNvSpPr>
          <p:nvPr>
            <p:ph idx="1"/>
          </p:nvPr>
        </p:nvSpPr>
        <p:spPr/>
        <p:txBody>
          <a:bodyPr/>
          <a:lstStyle/>
          <a:p>
            <a:pPr>
              <a:buFont typeface="Wingdings 3" pitchFamily="18" charset="2"/>
              <a:buNone/>
            </a:pPr>
            <a:r>
              <a:rPr lang="pl-PL" dirty="0"/>
              <a:t>Ponadto faktura VAT musi posiadać adnotacje których treść uzależniona jest od metody rozliczania podatku VAT:</a:t>
            </a:r>
          </a:p>
          <a:p>
            <a:r>
              <a:rPr lang="pl-PL" sz="2400" dirty="0">
                <a:solidFill>
                  <a:schemeClr val="accent2"/>
                </a:solidFill>
              </a:rPr>
              <a:t>mechanizm podzielonej płatności</a:t>
            </a:r>
            <a:r>
              <a:rPr lang="pl-PL" sz="2400" dirty="0"/>
              <a:t> - jeżeli faktura objęta jest obowiązkowym </a:t>
            </a:r>
            <a:r>
              <a:rPr lang="pl-PL" sz="2400" dirty="0" err="1"/>
              <a:t>split</a:t>
            </a:r>
            <a:r>
              <a:rPr lang="pl-PL" sz="2400" dirty="0"/>
              <a:t> </a:t>
            </a:r>
            <a:r>
              <a:rPr lang="pl-PL" sz="2400" dirty="0" err="1"/>
              <a:t>payment</a:t>
            </a:r>
            <a:r>
              <a:rPr lang="pl-PL" sz="2400" dirty="0"/>
              <a:t>,</a:t>
            </a:r>
          </a:p>
          <a:p>
            <a:r>
              <a:rPr lang="pl-PL" sz="2400" dirty="0">
                <a:solidFill>
                  <a:schemeClr val="accent2"/>
                </a:solidFill>
              </a:rPr>
              <a:t>odwrotne obciążenie</a:t>
            </a:r>
            <a:r>
              <a:rPr lang="pl-PL" sz="2400" dirty="0"/>
              <a:t> - w przypadku sprzedaży usług na rzecz firmy z innego kraju UE lub spoza UE,</a:t>
            </a:r>
          </a:p>
          <a:p>
            <a:r>
              <a:rPr lang="pl-PL" sz="2400" dirty="0">
                <a:solidFill>
                  <a:schemeClr val="accent2"/>
                </a:solidFill>
              </a:rPr>
              <a:t>metoda kasowa</a:t>
            </a:r>
            <a:r>
              <a:rPr lang="pl-PL" sz="2400" dirty="0"/>
              <a:t> - jeżeli faktura wystawiana jest przez podatnika rozliczającego VAT metodą kasową</a:t>
            </a:r>
            <a:r>
              <a:rPr lang="pl-PL" dirty="0"/>
              <a:t>.</a:t>
            </a:r>
          </a:p>
        </p:txBody>
      </p:sp>
      <p:sp>
        <p:nvSpPr>
          <p:cNvPr id="3" name="Tytuł 2"/>
          <p:cNvSpPr>
            <a:spLocks noGrp="1"/>
          </p:cNvSpPr>
          <p:nvPr>
            <p:ph type="title"/>
          </p:nvPr>
        </p:nvSpPr>
        <p:spPr/>
        <p:txBody>
          <a:bodyPr/>
          <a:lstStyle/>
          <a:p>
            <a:pPr>
              <a:defRPr/>
            </a:pPr>
            <a:r>
              <a:rPr lang="pl-PL" dirty="0"/>
              <a:t>Faktura VAT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ymbol zastępczy zawartości 1"/>
          <p:cNvSpPr>
            <a:spLocks noGrp="1"/>
          </p:cNvSpPr>
          <p:nvPr>
            <p:ph idx="1"/>
          </p:nvPr>
        </p:nvSpPr>
        <p:spPr/>
        <p:txBody>
          <a:bodyPr>
            <a:normAutofit lnSpcReduction="10000"/>
          </a:bodyPr>
          <a:lstStyle/>
          <a:p>
            <a:pPr>
              <a:buFont typeface="Wingdings 3" pitchFamily="18" charset="2"/>
              <a:buNone/>
            </a:pPr>
            <a:r>
              <a:rPr lang="pl-PL" sz="2000" dirty="0"/>
              <a:t>To rozwiązanie stosowane w relacjach: firma – firma. </a:t>
            </a:r>
          </a:p>
          <a:p>
            <a:pPr>
              <a:buFont typeface="Wingdings 3" pitchFamily="18" charset="2"/>
              <a:buNone/>
            </a:pPr>
            <a:r>
              <a:rPr lang="pl-PL" sz="2000" dirty="0"/>
              <a:t>Nabywca, płacąc za wykonaną usługę bądź zakupiony towar, rozdziela płatność za fakturę na dwie części:</a:t>
            </a:r>
          </a:p>
          <a:p>
            <a:r>
              <a:rPr lang="pl-PL" sz="2000" dirty="0"/>
              <a:t>na rachunek VAT trafia podatek o wartości wykazanej na fakturze</a:t>
            </a:r>
          </a:p>
          <a:p>
            <a:r>
              <a:rPr lang="pl-PL" sz="2000" dirty="0"/>
              <a:t>na rachunek rozliczeniowy – kwota netto wskazana w rozliczeniu</a:t>
            </a:r>
          </a:p>
          <a:p>
            <a:pPr>
              <a:buFont typeface="Wingdings 3" pitchFamily="18" charset="2"/>
              <a:buNone/>
            </a:pPr>
            <a:r>
              <a:rPr lang="pl-PL" sz="2000" dirty="0"/>
              <a:t>Zastosowanie mechanizmu podzielonej płatności oznacza, że kwota netto wpłynie na rachunek rozliczeniowych sprzedawcy, natomiast kwota podatku VAT wpłynie na specjalny </a:t>
            </a:r>
            <a:r>
              <a:rPr lang="pl-PL" sz="2000" dirty="0">
                <a:hlinkClick r:id="rId2"/>
              </a:rPr>
              <a:t>rachunek VAT</a:t>
            </a:r>
            <a:r>
              <a:rPr lang="pl-PL" sz="2000" dirty="0"/>
              <a:t>. </a:t>
            </a:r>
          </a:p>
          <a:p>
            <a:pPr>
              <a:buFont typeface="Wingdings 3" pitchFamily="18" charset="2"/>
              <a:buNone/>
            </a:pPr>
            <a:r>
              <a:rPr lang="pl-PL" sz="2000" dirty="0"/>
              <a:t>Posiada go każdy przedsiębiorca. Jest on wydzielany przez bank w ramach prowadzonego rachunku podstawowego. Jeżeli dana firma posiada kilka rachunków rozliczeniowych to do każdego z nich został otwarty rachunek VAT.</a:t>
            </a:r>
          </a:p>
        </p:txBody>
      </p:sp>
      <p:sp>
        <p:nvSpPr>
          <p:cNvPr id="3" name="Tytuł 2"/>
          <p:cNvSpPr>
            <a:spLocks noGrp="1"/>
          </p:cNvSpPr>
          <p:nvPr>
            <p:ph type="title"/>
          </p:nvPr>
        </p:nvSpPr>
        <p:spPr/>
        <p:txBody>
          <a:bodyPr>
            <a:normAutofit fontScale="90000"/>
          </a:bodyPr>
          <a:lstStyle/>
          <a:p>
            <a:pPr>
              <a:defRPr/>
            </a:pPr>
            <a:r>
              <a:rPr lang="pl-PL" sz="4400" dirty="0">
                <a:solidFill>
                  <a:schemeClr val="accent2"/>
                </a:solidFill>
              </a:rPr>
              <a:t>Mechanizm podzielonej płatności – </a:t>
            </a:r>
            <a:r>
              <a:rPr lang="pl-PL" sz="4400" dirty="0" err="1">
                <a:solidFill>
                  <a:schemeClr val="accent2"/>
                </a:solidFill>
              </a:rPr>
              <a:t>split</a:t>
            </a:r>
            <a:r>
              <a:rPr lang="pl-PL" sz="4400" dirty="0">
                <a:solidFill>
                  <a:schemeClr val="accent2"/>
                </a:solidFill>
              </a:rPr>
              <a:t> </a:t>
            </a:r>
            <a:r>
              <a:rPr lang="pl-PL" sz="4400" dirty="0" err="1">
                <a:solidFill>
                  <a:schemeClr val="accent2"/>
                </a:solidFill>
              </a:rPr>
              <a:t>payment</a:t>
            </a:r>
            <a:endParaRPr lang="pl-PL"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ymbol zastępczy zawartości 1"/>
          <p:cNvSpPr>
            <a:spLocks noGrp="1"/>
          </p:cNvSpPr>
          <p:nvPr>
            <p:ph idx="1"/>
          </p:nvPr>
        </p:nvSpPr>
        <p:spPr/>
        <p:txBody>
          <a:bodyPr/>
          <a:lstStyle/>
          <a:p>
            <a:r>
              <a:rPr lang="pl-PL"/>
              <a:t>faktury, której należność ogółem przekracza 15 000 zł;</a:t>
            </a:r>
          </a:p>
          <a:p>
            <a:r>
              <a:rPr lang="pl-PL"/>
              <a:t>zakupu towarów i usług z załącznika 15 ustawy o VAT.</a:t>
            </a:r>
          </a:p>
          <a:p>
            <a:pPr>
              <a:buFont typeface="Wingdings 3" pitchFamily="18" charset="2"/>
              <a:buNone/>
            </a:pPr>
            <a:r>
              <a:rPr lang="pl-PL" sz="1400"/>
              <a:t>Przykład:</a:t>
            </a:r>
          </a:p>
          <a:p>
            <a:pPr>
              <a:buFont typeface="Wingdings 3" pitchFamily="18" charset="2"/>
              <a:buNone/>
            </a:pPr>
            <a:r>
              <a:rPr lang="pl-PL" sz="1400"/>
              <a:t>Alternatywą do zapłaty w mechanizmie split payment za należność powyżej 15 000 zł, zawierającą w części pozycje objęte załącznikiem nr 15, będzie jej podział na faktury o niższej wartości. W przypadku podziału należności na 2 faktury, na jednej z nich znajdą się towary lub usługi objęte załącznikiem nr 15 (tzw. wrażliwe) a na drugiej pozostałe nie objęte obowiązkiem split payment. Nabywca dokona płatności w mechanizmie podzielonej płatności jedynie w stosunku do faktury za towary lub usługi wrażliwe, gdy ich wartość przekroczy 15 000 zł. Gdy wartość pozycji objętych załącznikiem nr 15 wyniesie 15 000 zł lub mniej nabywca sam zdecyduje, czy stosować obowiązkowy mechanizm podzielonej płatności. Przy okazji zyska także możliwość zapłacenia za towary lub usługi kartą płatniczą.</a:t>
            </a:r>
          </a:p>
          <a:p>
            <a:endParaRPr lang="pl-PL"/>
          </a:p>
        </p:txBody>
      </p:sp>
      <p:sp>
        <p:nvSpPr>
          <p:cNvPr id="3" name="Tytuł 2"/>
          <p:cNvSpPr>
            <a:spLocks noGrp="1"/>
          </p:cNvSpPr>
          <p:nvPr>
            <p:ph type="title"/>
          </p:nvPr>
        </p:nvSpPr>
        <p:spPr/>
        <p:txBody>
          <a:bodyPr>
            <a:normAutofit fontScale="90000"/>
          </a:bodyPr>
          <a:lstStyle/>
          <a:p>
            <a:pPr>
              <a:defRPr/>
            </a:pPr>
            <a:r>
              <a:rPr lang="pl-PL" sz="4000" dirty="0">
                <a:solidFill>
                  <a:schemeClr val="accent2"/>
                </a:solidFill>
              </a:rPr>
              <a:t>Mechanizm podzielonej płatności – </a:t>
            </a:r>
            <a:r>
              <a:rPr lang="pl-PL" sz="4000" dirty="0" err="1">
                <a:solidFill>
                  <a:schemeClr val="accent2"/>
                </a:solidFill>
              </a:rPr>
              <a:t>split</a:t>
            </a:r>
            <a:r>
              <a:rPr lang="pl-PL" sz="4000" dirty="0">
                <a:solidFill>
                  <a:schemeClr val="accent2"/>
                </a:solidFill>
              </a:rPr>
              <a:t> </a:t>
            </a:r>
            <a:r>
              <a:rPr lang="pl-PL" sz="4000" dirty="0" err="1">
                <a:solidFill>
                  <a:schemeClr val="accent2"/>
                </a:solidFill>
              </a:rPr>
              <a:t>payment</a:t>
            </a:r>
            <a:endParaRPr lang="pl-PL"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ymbol zastępczy zawartości 1"/>
          <p:cNvSpPr>
            <a:spLocks noGrp="1"/>
          </p:cNvSpPr>
          <p:nvPr>
            <p:ph idx="1"/>
          </p:nvPr>
        </p:nvSpPr>
        <p:spPr/>
        <p:txBody>
          <a:bodyPr/>
          <a:lstStyle/>
          <a:p>
            <a:pPr>
              <a:buFont typeface="Wingdings 3" pitchFamily="18" charset="2"/>
              <a:buNone/>
            </a:pPr>
            <a:r>
              <a:rPr lang="pl-PL"/>
              <a:t> polega na przerzuceniu obowiązku rozliczania podatku VAT ze sprzedawcy na nabywcę. </a:t>
            </a:r>
          </a:p>
          <a:p>
            <a:pPr>
              <a:buFont typeface="Wingdings 3" pitchFamily="18" charset="2"/>
              <a:buNone/>
            </a:pPr>
            <a:r>
              <a:rPr lang="pl-PL"/>
              <a:t>Listę towarów dla transakcji krajowych, co do których ma zastosowanie procedura odwrotnego obciążenia, zawiera załącznik nr 11 do ustawy o VAT. Natomiast lista usług objętych procedurą odwrotnego obciążenia została umieszczona w załączniku nr 14 do ustawy</a:t>
            </a:r>
          </a:p>
        </p:txBody>
      </p:sp>
      <p:sp>
        <p:nvSpPr>
          <p:cNvPr id="3" name="Tytuł 2"/>
          <p:cNvSpPr>
            <a:spLocks noGrp="1"/>
          </p:cNvSpPr>
          <p:nvPr>
            <p:ph type="title"/>
          </p:nvPr>
        </p:nvSpPr>
        <p:spPr/>
        <p:txBody>
          <a:bodyPr/>
          <a:lstStyle/>
          <a:p>
            <a:pPr>
              <a:defRPr/>
            </a:pPr>
            <a:r>
              <a:rPr lang="pl-PL" dirty="0">
                <a:solidFill>
                  <a:schemeClr val="accent2"/>
                </a:solidFill>
              </a:rPr>
              <a:t>Odwrotne obciążenie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ymbol zastępczy zawartości 1"/>
          <p:cNvSpPr>
            <a:spLocks noGrp="1"/>
          </p:cNvSpPr>
          <p:nvPr>
            <p:ph idx="1"/>
          </p:nvPr>
        </p:nvSpPr>
        <p:spPr/>
        <p:txBody>
          <a:bodyPr/>
          <a:lstStyle/>
          <a:p>
            <a:r>
              <a:rPr lang="pl-PL" sz="2400" dirty="0"/>
              <a:t>Metoda kasowa, zwana także uproszczoną, polega na ujmowaniu kosztów w dacie ich poniesienia. Bez względu na to, do jakiego okresu się odnoszą. </a:t>
            </a:r>
          </a:p>
          <a:p>
            <a:r>
              <a:rPr lang="pl-PL" sz="2400" dirty="0"/>
              <a:t>Metodę kasową mogą stosować firmy, które posiadają status małego podatnika, czyli te, które nie przekraczają rocznego limitu przychodu w kwocie 8 569 000 zł.</a:t>
            </a:r>
          </a:p>
        </p:txBody>
      </p:sp>
      <p:sp>
        <p:nvSpPr>
          <p:cNvPr id="3" name="Tytuł 2"/>
          <p:cNvSpPr>
            <a:spLocks noGrp="1"/>
          </p:cNvSpPr>
          <p:nvPr>
            <p:ph type="title"/>
          </p:nvPr>
        </p:nvSpPr>
        <p:spPr/>
        <p:txBody>
          <a:bodyPr/>
          <a:lstStyle/>
          <a:p>
            <a:pPr>
              <a:defRPr/>
            </a:pPr>
            <a:r>
              <a:rPr lang="pl-PL" sz="4400" dirty="0">
                <a:solidFill>
                  <a:schemeClr val="accent2"/>
                </a:solidFill>
              </a:rPr>
              <a:t>Metoda kasowa</a:t>
            </a:r>
            <a:endParaRPr lang="pl-PL"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ymbol zastępczy zawartości 1"/>
          <p:cNvSpPr>
            <a:spLocks noGrp="1"/>
          </p:cNvSpPr>
          <p:nvPr>
            <p:ph idx="1"/>
          </p:nvPr>
        </p:nvSpPr>
        <p:spPr/>
        <p:txBody>
          <a:bodyPr/>
          <a:lstStyle/>
          <a:p>
            <a:r>
              <a:rPr lang="pl-PL">
                <a:solidFill>
                  <a:schemeClr val="accent2"/>
                </a:solidFill>
              </a:rPr>
              <a:t>Przy metodzie kasowej VAT należny rozliczany jest w okresie przypadającym na datę uzyskania płatności od klienta</a:t>
            </a:r>
            <a:r>
              <a:rPr lang="pl-PL"/>
              <a:t>. </a:t>
            </a:r>
          </a:p>
          <a:p>
            <a:r>
              <a:rPr lang="pl-PL"/>
              <a:t>Przed tym terminem nie ma obowiązku, by ujmować go w pliku JPK_V7 oraz rejestrach VAT. Ta sama zasada dotyczy faktur zakupowych, a więc podatek naliczony można odliczyć w faktycznej dacie, w której przypada data płatności.</a:t>
            </a:r>
          </a:p>
        </p:txBody>
      </p:sp>
      <p:sp>
        <p:nvSpPr>
          <p:cNvPr id="3" name="Tytuł 2"/>
          <p:cNvSpPr>
            <a:spLocks noGrp="1"/>
          </p:cNvSpPr>
          <p:nvPr>
            <p:ph type="title"/>
          </p:nvPr>
        </p:nvSpPr>
        <p:spPr/>
        <p:txBody>
          <a:bodyPr>
            <a:normAutofit fontScale="90000"/>
          </a:bodyPr>
          <a:lstStyle/>
          <a:p>
            <a:pPr>
              <a:defRPr/>
            </a:pPr>
            <a:r>
              <a:rPr lang="pl-PL" sz="4400" dirty="0">
                <a:solidFill>
                  <a:schemeClr val="accent2"/>
                </a:solidFill>
              </a:rPr>
              <a:t>Jak rozliczać faktury metodą kasową?</a:t>
            </a:r>
            <a:endParaRPr lang="pl-PL" dirty="0">
              <a:solidFill>
                <a:schemeClr val="accent2"/>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ymbol zastępczy zawartości 1"/>
          <p:cNvSpPr>
            <a:spLocks noGrp="1"/>
          </p:cNvSpPr>
          <p:nvPr>
            <p:ph idx="1"/>
          </p:nvPr>
        </p:nvSpPr>
        <p:spPr/>
        <p:txBody>
          <a:bodyPr>
            <a:normAutofit fontScale="92500"/>
          </a:bodyPr>
          <a:lstStyle/>
          <a:p>
            <a:pPr>
              <a:buFont typeface="Wingdings 3" pitchFamily="18" charset="2"/>
              <a:buNone/>
            </a:pPr>
            <a:r>
              <a:rPr lang="pl-PL"/>
              <a:t>Zazwyczaj metoda kasowa oznacza, iż obowiązek podatkowy jest związany z zapłatą za towar czy usługę. </a:t>
            </a:r>
          </a:p>
          <a:p>
            <a:pPr>
              <a:buFont typeface="Wingdings 3" pitchFamily="18" charset="2"/>
              <a:buNone/>
            </a:pPr>
            <a:r>
              <a:rPr lang="pl-PL">
                <a:solidFill>
                  <a:schemeClr val="accent2"/>
                </a:solidFill>
              </a:rPr>
              <a:t>Jednak od tej zasady jest pewien wyjątek</a:t>
            </a:r>
            <a:r>
              <a:rPr lang="pl-PL"/>
              <a:t>. Otóż VAT trzeba rozliczyć, bez względu na zapłatę, </a:t>
            </a:r>
            <a:r>
              <a:rPr lang="pl-PL">
                <a:solidFill>
                  <a:schemeClr val="accent2"/>
                </a:solidFill>
              </a:rPr>
              <a:t>gdy spełnione są łącznie dwa warunki:</a:t>
            </a:r>
          </a:p>
          <a:p>
            <a:r>
              <a:rPr lang="pl-PL"/>
              <a:t>transakcja jest dokonywana na rzecz osób prywatnych lub firm, które nie są czynnymi podatnikami VAT,</a:t>
            </a:r>
          </a:p>
          <a:p>
            <a:r>
              <a:rPr lang="pl-PL"/>
              <a:t>minęło 180 dni licząc od dnia wydania towaru lub wykonania usługi</a:t>
            </a:r>
          </a:p>
        </p:txBody>
      </p:sp>
      <p:sp>
        <p:nvSpPr>
          <p:cNvPr id="3" name="Tytuł 2"/>
          <p:cNvSpPr>
            <a:spLocks noGrp="1"/>
          </p:cNvSpPr>
          <p:nvPr>
            <p:ph type="title"/>
          </p:nvPr>
        </p:nvSpPr>
        <p:spPr/>
        <p:txBody>
          <a:bodyPr>
            <a:normAutofit fontScale="90000"/>
          </a:bodyPr>
          <a:lstStyle/>
          <a:p>
            <a:pPr>
              <a:defRPr/>
            </a:pPr>
            <a:r>
              <a:rPr lang="pl-PL" sz="4000" dirty="0">
                <a:solidFill>
                  <a:schemeClr val="accent2"/>
                </a:solidFill>
              </a:rPr>
              <a:t>Jak rozliczać faktury metodą kasową?</a:t>
            </a:r>
            <a:endParaRPr lang="pl-PL"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ymbol zastępczy zawartości 1"/>
          <p:cNvSpPr>
            <a:spLocks noGrp="1"/>
          </p:cNvSpPr>
          <p:nvPr>
            <p:ph idx="1"/>
          </p:nvPr>
        </p:nvSpPr>
        <p:spPr/>
        <p:txBody>
          <a:bodyPr/>
          <a:lstStyle/>
          <a:p>
            <a:r>
              <a:rPr lang="pl-PL"/>
              <a:t>Faktura VAT może być wystawiona zarówno w formie papierowej jak i elektronicznej, czyli tzw. faktura online,</a:t>
            </a:r>
          </a:p>
          <a:p>
            <a:endParaRPr lang="pl-PL"/>
          </a:p>
        </p:txBody>
      </p:sp>
      <p:sp>
        <p:nvSpPr>
          <p:cNvPr id="3" name="Tytuł 2"/>
          <p:cNvSpPr>
            <a:spLocks noGrp="1"/>
          </p:cNvSpPr>
          <p:nvPr>
            <p:ph type="title"/>
          </p:nvPr>
        </p:nvSpPr>
        <p:spPr/>
        <p:txBody>
          <a:bodyPr/>
          <a:lstStyle/>
          <a:p>
            <a:pPr>
              <a:defRPr/>
            </a:pPr>
            <a:endParaRPr lang="pl-PL"/>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ymbol zastępczy zawartości 1"/>
          <p:cNvSpPr>
            <a:spLocks noGrp="1"/>
          </p:cNvSpPr>
          <p:nvPr>
            <p:ph idx="1"/>
          </p:nvPr>
        </p:nvSpPr>
        <p:spPr/>
        <p:txBody>
          <a:bodyPr/>
          <a:lstStyle/>
          <a:p>
            <a:r>
              <a:rPr lang="pl-PL" sz="2400"/>
              <a:t>Faktury oraz ich kopie należy przechowywać </a:t>
            </a:r>
            <a:r>
              <a:rPr lang="pl-PL" sz="2400">
                <a:solidFill>
                  <a:schemeClr val="accent2"/>
                </a:solidFill>
              </a:rPr>
              <a:t>przez okres 5 lat </a:t>
            </a:r>
            <a:r>
              <a:rPr lang="pl-PL" sz="2400"/>
              <a:t>licząc od końca roku kalendarzowego, w którym upłynął termin płatności podatku od towarów i usług, w podziale na poszczególne okresy rozliczeniowe. </a:t>
            </a:r>
          </a:p>
          <a:p>
            <a:r>
              <a:rPr lang="pl-PL" sz="2400"/>
              <a:t>Dokumenty te mogą być przechowywane zarówno w </a:t>
            </a:r>
            <a:r>
              <a:rPr lang="pl-PL" sz="2400">
                <a:solidFill>
                  <a:schemeClr val="accent2"/>
                </a:solidFill>
              </a:rPr>
              <a:t>formie papierowej jak i elektronicznej </a:t>
            </a:r>
            <a:r>
              <a:rPr lang="pl-PL" sz="2400"/>
              <a:t>(jeśli spełniają wymogi ustawy w tym zakresie), ważne by sposób ich przechowywania umożliwiał do nich łatwy dostęp</a:t>
            </a:r>
            <a:r>
              <a:rPr lang="pl-PL"/>
              <a:t>.</a:t>
            </a:r>
          </a:p>
        </p:txBody>
      </p:sp>
      <p:sp>
        <p:nvSpPr>
          <p:cNvPr id="3" name="Tytuł 2"/>
          <p:cNvSpPr>
            <a:spLocks noGrp="1"/>
          </p:cNvSpPr>
          <p:nvPr>
            <p:ph type="title"/>
          </p:nvPr>
        </p:nvSpPr>
        <p:spPr/>
        <p:txBody>
          <a:bodyPr/>
          <a:lstStyle/>
          <a:p>
            <a:pPr>
              <a:defRPr/>
            </a:pPr>
            <a:endParaRPr lang="pl-PL"/>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zawartości 1"/>
          <p:cNvSpPr>
            <a:spLocks noGrp="1"/>
          </p:cNvSpPr>
          <p:nvPr>
            <p:ph idx="1"/>
          </p:nvPr>
        </p:nvSpPr>
        <p:spPr/>
        <p:txBody>
          <a:bodyPr>
            <a:normAutofit/>
          </a:bodyPr>
          <a:lstStyle/>
          <a:p>
            <a:r>
              <a:rPr lang="pl-PL" sz="7200" dirty="0"/>
              <a:t>Rodzaje faktur</a:t>
            </a:r>
          </a:p>
        </p:txBody>
      </p:sp>
      <p:sp>
        <p:nvSpPr>
          <p:cNvPr id="3" name="Tytuł 2"/>
          <p:cNvSpPr>
            <a:spLocks noGrp="1"/>
          </p:cNvSpPr>
          <p:nvPr>
            <p:ph type="title"/>
          </p:nvPr>
        </p:nvSpPr>
        <p:spPr/>
        <p:txBody>
          <a:bodyPr/>
          <a:lstStyle/>
          <a:p>
            <a:endParaRPr lang="pl-PL"/>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ymbol zastępczy zawartości 1"/>
          <p:cNvSpPr>
            <a:spLocks noGrp="1"/>
          </p:cNvSpPr>
          <p:nvPr>
            <p:ph idx="1"/>
          </p:nvPr>
        </p:nvSpPr>
        <p:spPr/>
        <p:txBody>
          <a:bodyPr>
            <a:normAutofit fontScale="92500"/>
          </a:bodyPr>
          <a:lstStyle/>
          <a:p>
            <a:r>
              <a:rPr lang="pl-PL" sz="2400" b="1" dirty="0"/>
              <a:t>Faktura zaliczkowa — </a:t>
            </a:r>
            <a:r>
              <a:rPr lang="pl-PL" sz="2400" dirty="0"/>
              <a:t>jest dokumentem stwierdzającym otrzymanie zaliczki na wykonanie usługi lub dostawę towarów. Faktura zaliczkowa może dokumentować część lub całość środków wpłaconych z góry. </a:t>
            </a:r>
          </a:p>
          <a:p>
            <a:r>
              <a:rPr lang="pl-PL" sz="2400" dirty="0"/>
              <a:t>Tej fakturze musi towarzyszyć także </a:t>
            </a:r>
            <a:r>
              <a:rPr lang="pl-PL" sz="2400" b="1" dirty="0"/>
              <a:t>faktura końcowa</a:t>
            </a:r>
            <a:r>
              <a:rPr lang="pl-PL" sz="2400" dirty="0"/>
              <a:t>, czyli dokument stwierdzający, że usługa została wykonana lub towar dostarczony. Jeśli faktura zaliczkowa opiewała na część umówionej ceny, faktura końcowa przedstawia pozostałą do zapłaty wartość.</a:t>
            </a:r>
          </a:p>
          <a:p>
            <a:pPr marL="109728" indent="0">
              <a:buNone/>
            </a:pPr>
            <a:br>
              <a:rPr lang="pl-PL" dirty="0"/>
            </a:br>
            <a:endParaRPr lang="pl-PL" dirty="0"/>
          </a:p>
        </p:txBody>
      </p:sp>
      <p:sp>
        <p:nvSpPr>
          <p:cNvPr id="3" name="Tytuł 2"/>
          <p:cNvSpPr>
            <a:spLocks noGrp="1"/>
          </p:cNvSpPr>
          <p:nvPr>
            <p:ph type="title"/>
          </p:nvPr>
        </p:nvSpPr>
        <p:spPr/>
        <p:txBody>
          <a:bodyPr/>
          <a:lstStyle/>
          <a:p>
            <a:pPr>
              <a:defRPr/>
            </a:pPr>
            <a:r>
              <a:rPr lang="pl-PL" dirty="0"/>
              <a:t>Rodzaje faktur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ymbol zastępczy zawartości 1"/>
          <p:cNvSpPr>
            <a:spLocks noGrp="1"/>
          </p:cNvSpPr>
          <p:nvPr>
            <p:ph idx="1"/>
          </p:nvPr>
        </p:nvSpPr>
        <p:spPr/>
        <p:txBody>
          <a:bodyPr/>
          <a:lstStyle/>
          <a:p>
            <a:r>
              <a:rPr lang="pl-PL" b="1" dirty="0"/>
              <a:t>Faktura uproszczona</a:t>
            </a:r>
            <a:r>
              <a:rPr lang="pl-PL" dirty="0"/>
              <a:t> — nazywana inaczej </a:t>
            </a:r>
            <a:r>
              <a:rPr lang="pl-PL" b="1" dirty="0"/>
              <a:t>paragonem z numerem NIP</a:t>
            </a:r>
            <a:r>
              <a:rPr lang="pl-PL" dirty="0"/>
              <a:t>, dokument księgowy stwierdzający sprzedaż, dopuszczalny do kwoty 450 zł brutto.</a:t>
            </a:r>
          </a:p>
        </p:txBody>
      </p:sp>
      <p:sp>
        <p:nvSpPr>
          <p:cNvPr id="3" name="Tytuł 2"/>
          <p:cNvSpPr>
            <a:spLocks noGrp="1"/>
          </p:cNvSpPr>
          <p:nvPr>
            <p:ph type="title"/>
          </p:nvPr>
        </p:nvSpPr>
        <p:spPr/>
        <p:txBody>
          <a:bodyPr/>
          <a:lstStyle/>
          <a:p>
            <a:pPr>
              <a:defRPr/>
            </a:pPr>
            <a:r>
              <a:rPr lang="pl-PL" dirty="0"/>
              <a:t>Rodzaje faktur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ymbol zastępczy zawartości 1"/>
          <p:cNvSpPr>
            <a:spLocks noGrp="1"/>
          </p:cNvSpPr>
          <p:nvPr>
            <p:ph idx="1"/>
          </p:nvPr>
        </p:nvSpPr>
        <p:spPr/>
        <p:txBody>
          <a:bodyPr/>
          <a:lstStyle/>
          <a:p>
            <a:r>
              <a:rPr lang="pl-PL" b="1"/>
              <a:t>Faktura VAT marża</a:t>
            </a:r>
            <a:r>
              <a:rPr lang="pl-PL"/>
              <a:t> — to specjalny rodzaj faktur służący rozliczaniu podatku VAT od odsprzedaży towarów używanych. </a:t>
            </a:r>
          </a:p>
          <a:p>
            <a:r>
              <a:rPr lang="pl-PL" b="1">
                <a:hlinkClick r:id="rId2"/>
              </a:rPr>
              <a:t>Przedsiębiorca</a:t>
            </a:r>
            <a:r>
              <a:rPr lang="pl-PL"/>
              <a:t>, który nabywa towar od osoby, która nie jest podatnikiem podatku od towarów i usług, sprzedając go, nalicza podatek od swojego zysku, a nie od całej wartości sprzedaży.</a:t>
            </a:r>
          </a:p>
          <a:p>
            <a:pPr>
              <a:buFont typeface="Wingdings 3" pitchFamily="18" charset="2"/>
              <a:buNone/>
            </a:pPr>
            <a:br>
              <a:rPr lang="pl-PL"/>
            </a:br>
            <a:endParaRPr lang="pl-PL"/>
          </a:p>
        </p:txBody>
      </p:sp>
      <p:sp>
        <p:nvSpPr>
          <p:cNvPr id="3" name="Tytuł 2"/>
          <p:cNvSpPr>
            <a:spLocks noGrp="1"/>
          </p:cNvSpPr>
          <p:nvPr>
            <p:ph type="title"/>
          </p:nvPr>
        </p:nvSpPr>
        <p:spPr/>
        <p:txBody>
          <a:bodyPr/>
          <a:lstStyle/>
          <a:p>
            <a:pPr>
              <a:defRPr/>
            </a:pPr>
            <a:r>
              <a:rPr lang="pl-PL" dirty="0"/>
              <a:t>Rodzaje faktur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ymbol zastępczy zawartości 1"/>
          <p:cNvSpPr>
            <a:spLocks noGrp="1"/>
          </p:cNvSpPr>
          <p:nvPr>
            <p:ph idx="1"/>
          </p:nvPr>
        </p:nvSpPr>
        <p:spPr/>
        <p:txBody>
          <a:bodyPr/>
          <a:lstStyle/>
          <a:p>
            <a:r>
              <a:rPr lang="pl-PL" b="1"/>
              <a:t>Faktura VAT RR</a:t>
            </a:r>
            <a:r>
              <a:rPr lang="pl-PL"/>
              <a:t> — to samofakturowanie się przez przedsiębiorcę, który nabywa produkty rolne od rolnika ryczałtowego. Wartość faktury VAT RR powiększa się o należny VAT i rozlicza brutto, a sam dokument wręcza lub wysyła dostawcy. Samofakturowanie polega na wystawieniu faktury samemu sobie, za zgodą dostawcy.</a:t>
            </a:r>
          </a:p>
        </p:txBody>
      </p:sp>
      <p:sp>
        <p:nvSpPr>
          <p:cNvPr id="3" name="Tytuł 2"/>
          <p:cNvSpPr>
            <a:spLocks noGrp="1"/>
          </p:cNvSpPr>
          <p:nvPr>
            <p:ph type="title"/>
          </p:nvPr>
        </p:nvSpPr>
        <p:spPr/>
        <p:txBody>
          <a:bodyPr/>
          <a:lstStyle/>
          <a:p>
            <a:pPr>
              <a:defRPr/>
            </a:pPr>
            <a:r>
              <a:rPr lang="pl-PL" dirty="0"/>
              <a:t>Rodzaje faktur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ymbol zastępczy zawartości 1"/>
          <p:cNvSpPr>
            <a:spLocks noGrp="1"/>
          </p:cNvSpPr>
          <p:nvPr>
            <p:ph idx="1"/>
          </p:nvPr>
        </p:nvSpPr>
        <p:spPr/>
        <p:txBody>
          <a:bodyPr>
            <a:normAutofit lnSpcReduction="10000"/>
          </a:bodyPr>
          <a:lstStyle/>
          <a:p>
            <a:r>
              <a:rPr lang="pl-PL" b="1" dirty="0"/>
              <a:t>Faktura proforma </a:t>
            </a:r>
            <a:r>
              <a:rPr lang="pl-PL" dirty="0"/>
              <a:t>nie jest dokumentem prawnym, księgowym. Jej rola jest wyłącznie informacyjna, ma za zadanie przedstawić warunki cenowe, terminy płatności, strony transakcji oraz wysokość podatku stronom transakcji. Nie ma obowiązku wystawiania faktury proforma, ale jeśli to zrobimy, to w czasie, zanim dojdzie do transakcji. Nie należy wystawić po otrzymaniu przelewu, wtedy mamy obowiązek wystawić fakturę zaliczkową lub fakturę VAT.</a:t>
            </a:r>
          </a:p>
          <a:p>
            <a:pPr marL="109728" indent="0">
              <a:buNone/>
            </a:pPr>
            <a:endParaRPr lang="pl-PL" dirty="0"/>
          </a:p>
        </p:txBody>
      </p:sp>
      <p:sp>
        <p:nvSpPr>
          <p:cNvPr id="3" name="Tytuł 2"/>
          <p:cNvSpPr>
            <a:spLocks noGrp="1"/>
          </p:cNvSpPr>
          <p:nvPr>
            <p:ph type="title"/>
          </p:nvPr>
        </p:nvSpPr>
        <p:spPr/>
        <p:txBody>
          <a:bodyPr/>
          <a:lstStyle/>
          <a:p>
            <a:pPr>
              <a:defRPr/>
            </a:pPr>
            <a:r>
              <a:rPr lang="pl-PL" dirty="0"/>
              <a:t>Rodzaje faktur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ymbol zastępczy zawartości 1"/>
          <p:cNvSpPr>
            <a:spLocks noGrp="1"/>
          </p:cNvSpPr>
          <p:nvPr>
            <p:ph idx="1"/>
          </p:nvPr>
        </p:nvSpPr>
        <p:spPr/>
        <p:txBody>
          <a:bodyPr>
            <a:normAutofit lnSpcReduction="10000"/>
          </a:bodyPr>
          <a:lstStyle/>
          <a:p>
            <a:r>
              <a:rPr lang="pl-PL" b="1" dirty="0"/>
              <a:t>Faktura proforma </a:t>
            </a:r>
            <a:r>
              <a:rPr lang="pl-PL" dirty="0"/>
              <a:t>nie jest dokumentem prawnym, księgowym. Jej rola jest wyłącznie informacyjna, ma za zadanie przedstawić warunki cenowe, terminy płatności, stron transakcji oraz wysokość podatku stronom transakcji. Nie ma obowiązku wystawiania faktury proforma, ale jeśli to zrobimy, to w czasie, zanim dojdzie do transakcji. Nie należy wystawić po otrzymaniu przelewu, wtedy mamy obowiązek wystawić fakturę zaliczkową lub fakturę VAT.</a:t>
            </a:r>
          </a:p>
          <a:p>
            <a:pPr marL="109728" indent="0">
              <a:buNone/>
            </a:pPr>
            <a:endParaRPr lang="pl-PL" dirty="0"/>
          </a:p>
        </p:txBody>
      </p:sp>
      <p:sp>
        <p:nvSpPr>
          <p:cNvPr id="3" name="Tytuł 2"/>
          <p:cNvSpPr>
            <a:spLocks noGrp="1"/>
          </p:cNvSpPr>
          <p:nvPr>
            <p:ph type="title"/>
          </p:nvPr>
        </p:nvSpPr>
        <p:spPr/>
        <p:txBody>
          <a:bodyPr/>
          <a:lstStyle/>
          <a:p>
            <a:pPr>
              <a:defRPr/>
            </a:pPr>
            <a:r>
              <a:rPr lang="pl-PL" dirty="0"/>
              <a:t>Rodzaje faktur</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ymbol zastępczy zawartości 1"/>
          <p:cNvSpPr>
            <a:spLocks noGrp="1"/>
          </p:cNvSpPr>
          <p:nvPr>
            <p:ph idx="1"/>
          </p:nvPr>
        </p:nvSpPr>
        <p:spPr/>
        <p:txBody>
          <a:bodyPr>
            <a:normAutofit lnSpcReduction="10000"/>
          </a:bodyPr>
          <a:lstStyle/>
          <a:p>
            <a:pPr>
              <a:buFont typeface="Wingdings 3" pitchFamily="18" charset="2"/>
              <a:buNone/>
            </a:pPr>
            <a:r>
              <a:rPr lang="pl-PL" sz="2400" b="1"/>
              <a:t>E-faktury</a:t>
            </a:r>
          </a:p>
          <a:p>
            <a:r>
              <a:rPr lang="pl-PL" sz="2400"/>
              <a:t>Faktury nie muszą mieć formy dokumentu drukowanego, mogą być zachowane w postaci pliku dostępnego w formie załącznika lub linku do serwera. To drugie rozwiązanie jest szczególnie wygodne, ponieważ nie obciąża nam, ani drugiej stronie skrzynki mailowej niepotrzebnymi plikami.</a:t>
            </a:r>
          </a:p>
          <a:p>
            <a:r>
              <a:rPr lang="pl-PL" sz="2400"/>
              <a:t>Wysyłka </a:t>
            </a:r>
            <a:r>
              <a:rPr lang="pl-PL" sz="2400" b="1">
                <a:hlinkClick r:id="rId2"/>
              </a:rPr>
              <a:t>e-faktury</a:t>
            </a:r>
            <a:r>
              <a:rPr lang="pl-PL" sz="2400"/>
              <a:t> powinna być zaakceptowana przez drugą stronę, ale forma zgody nie jest to ściśle zdefiniowana. Przyjmuje się, że jeśli klient zapłacił choć jedną fakturę dostarczoną elektronicznie, to zaakceptował tę formę dokumentu.</a:t>
            </a:r>
          </a:p>
          <a:p>
            <a:pPr>
              <a:buFont typeface="Wingdings 3" pitchFamily="18" charset="2"/>
              <a:buNone/>
            </a:pPr>
            <a:endParaRPr lang="pl-PL"/>
          </a:p>
        </p:txBody>
      </p:sp>
      <p:sp>
        <p:nvSpPr>
          <p:cNvPr id="3" name="Tytuł 2"/>
          <p:cNvSpPr>
            <a:spLocks noGrp="1"/>
          </p:cNvSpPr>
          <p:nvPr>
            <p:ph type="title"/>
          </p:nvPr>
        </p:nvSpPr>
        <p:spPr/>
        <p:txBody>
          <a:bodyPr/>
          <a:lstStyle/>
          <a:p>
            <a:pPr>
              <a:defRPr/>
            </a:pPr>
            <a:r>
              <a:rPr lang="pl-PL" dirty="0"/>
              <a:t>Rodzaje faktur</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ymbol zastępczy zawartości 1"/>
          <p:cNvSpPr>
            <a:spLocks noGrp="1"/>
          </p:cNvSpPr>
          <p:nvPr>
            <p:ph idx="1"/>
          </p:nvPr>
        </p:nvSpPr>
        <p:spPr/>
        <p:txBody>
          <a:bodyPr/>
          <a:lstStyle/>
          <a:p>
            <a:pPr>
              <a:buFont typeface="Wingdings 3" pitchFamily="18" charset="2"/>
              <a:buNone/>
            </a:pPr>
            <a:r>
              <a:rPr lang="pl-PL" b="1" dirty="0"/>
              <a:t>Faktura </a:t>
            </a:r>
            <a:r>
              <a:rPr lang="pl-PL" b="1" dirty="0" err="1"/>
              <a:t>strukturyzowana</a:t>
            </a:r>
            <a:endParaRPr lang="pl-PL" b="1" dirty="0"/>
          </a:p>
          <a:p>
            <a:r>
              <a:rPr lang="pl-PL" dirty="0"/>
              <a:t>Jest to specjalny rodzaj faktury, która jest tworzona wg określonego wzorca, pozwala to na automatyczny odczyt i procesowanie. </a:t>
            </a:r>
            <a:br>
              <a:rPr lang="pl-PL" dirty="0"/>
            </a:br>
            <a:r>
              <a:rPr lang="pl-PL" dirty="0"/>
              <a:t>W chwili obecnej faktury </a:t>
            </a:r>
            <a:r>
              <a:rPr lang="pl-PL" dirty="0" err="1"/>
              <a:t>strukturyzowane</a:t>
            </a:r>
            <a:r>
              <a:rPr lang="pl-PL" dirty="0"/>
              <a:t> są wykorzystywane dobrowolnie w rozliczeniach wynikających z zamówień publicznych, można je wystawiać korzystając ze specjalnego narzędzia, Platformy Elektronicznego Fakturowania (PEF).</a:t>
            </a:r>
          </a:p>
          <a:p>
            <a:endParaRPr lang="pl-PL" dirty="0"/>
          </a:p>
        </p:txBody>
      </p:sp>
      <p:sp>
        <p:nvSpPr>
          <p:cNvPr id="3" name="Tytuł 2"/>
          <p:cNvSpPr>
            <a:spLocks noGrp="1"/>
          </p:cNvSpPr>
          <p:nvPr>
            <p:ph type="title"/>
          </p:nvPr>
        </p:nvSpPr>
        <p:spPr/>
        <p:txBody>
          <a:bodyPr/>
          <a:lstStyle/>
          <a:p>
            <a:pPr>
              <a:defRPr/>
            </a:pPr>
            <a:r>
              <a:rPr lang="pl-PL" dirty="0"/>
              <a:t>Rodzaje faktur</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zawartości 1">
            <a:extLst>
              <a:ext uri="{FF2B5EF4-FFF2-40B4-BE49-F238E27FC236}">
                <a16:creationId xmlns:a16="http://schemas.microsoft.com/office/drawing/2014/main" id="{23161AE1-F7A7-5063-2C49-79199180A61B}"/>
              </a:ext>
            </a:extLst>
          </p:cNvPr>
          <p:cNvSpPr>
            <a:spLocks noGrp="1"/>
          </p:cNvSpPr>
          <p:nvPr>
            <p:ph idx="1"/>
          </p:nvPr>
        </p:nvSpPr>
        <p:spPr>
          <a:xfrm>
            <a:off x="457200" y="1268760"/>
            <a:ext cx="8229600" cy="4738531"/>
          </a:xfrm>
        </p:spPr>
        <p:txBody>
          <a:bodyPr>
            <a:normAutofit fontScale="70000" lnSpcReduction="20000"/>
          </a:bodyPr>
          <a:lstStyle/>
          <a:p>
            <a:r>
              <a:rPr lang="pl-PL" b="1" dirty="0"/>
              <a:t>Duplikat faktury</a:t>
            </a:r>
            <a:r>
              <a:rPr lang="pl-PL" dirty="0"/>
              <a:t> wystawia się wtedy, gdy oryginał faktury:</a:t>
            </a:r>
          </a:p>
          <a:p>
            <a:r>
              <a:rPr lang="pl-PL" dirty="0"/>
              <a:t>zaginął,</a:t>
            </a:r>
          </a:p>
          <a:p>
            <a:r>
              <a:rPr lang="pl-PL" dirty="0"/>
              <a:t>został zniszczony,</a:t>
            </a:r>
          </a:p>
          <a:p>
            <a:r>
              <a:rPr lang="pl-PL" dirty="0"/>
              <a:t>nie dotarł do odbiorcy.</a:t>
            </a:r>
          </a:p>
          <a:p>
            <a:endParaRPr lang="pl-PL" b="1" dirty="0"/>
          </a:p>
          <a:p>
            <a:r>
              <a:rPr lang="pl-PL" b="1" dirty="0"/>
              <a:t>Sprzedawca</a:t>
            </a:r>
            <a:r>
              <a:rPr lang="pl-PL" dirty="0"/>
              <a:t> wystawia duplikat– na wniosek nabywcy lub gdy sam stwierdzi brak dokumentu.</a:t>
            </a:r>
            <a:br>
              <a:rPr lang="pl-PL" dirty="0"/>
            </a:br>
            <a:endParaRPr lang="pl-PL" dirty="0"/>
          </a:p>
          <a:p>
            <a:r>
              <a:rPr lang="pl-PL" dirty="0"/>
              <a:t>Na duplikacie muszą być:</a:t>
            </a:r>
          </a:p>
          <a:p>
            <a:r>
              <a:rPr lang="pl-PL" dirty="0"/>
              <a:t>Dane z faktury pierwotnej (ta sama treść, numer, kwoty itd.)</a:t>
            </a:r>
          </a:p>
          <a:p>
            <a:r>
              <a:rPr lang="pl-PL" dirty="0"/>
              <a:t>Aktualna </a:t>
            </a:r>
            <a:r>
              <a:rPr lang="pl-PL" b="1" dirty="0"/>
              <a:t>data wystawienia duplikatu</a:t>
            </a:r>
            <a:endParaRPr lang="pl-PL" dirty="0"/>
          </a:p>
          <a:p>
            <a:r>
              <a:rPr lang="pl-PL" dirty="0"/>
              <a:t>Wyraźne oznaczenie: </a:t>
            </a:r>
            <a:r>
              <a:rPr lang="pl-PL" b="1" dirty="0"/>
              <a:t>„DUPLIKAT”</a:t>
            </a:r>
            <a:endParaRPr lang="pl-PL" dirty="0"/>
          </a:p>
          <a:p>
            <a:r>
              <a:rPr lang="pl-PL" dirty="0"/>
              <a:t>Czyli:</a:t>
            </a:r>
          </a:p>
          <a:p>
            <a:r>
              <a:rPr lang="pl-PL" dirty="0"/>
              <a:t>numer faktury pozostaje taki sam jak na oryginale,</a:t>
            </a:r>
          </a:p>
          <a:p>
            <a:r>
              <a:rPr lang="pl-PL" dirty="0"/>
              <a:t>zmienia się tylko data wystawienia duplikatu.</a:t>
            </a:r>
          </a:p>
          <a:p>
            <a:endParaRPr lang="pl-PL" dirty="0"/>
          </a:p>
        </p:txBody>
      </p:sp>
      <p:sp>
        <p:nvSpPr>
          <p:cNvPr id="3" name="Tytuł 2">
            <a:extLst>
              <a:ext uri="{FF2B5EF4-FFF2-40B4-BE49-F238E27FC236}">
                <a16:creationId xmlns:a16="http://schemas.microsoft.com/office/drawing/2014/main" id="{553A27FE-6773-4C2F-5544-FAF7D722419B}"/>
              </a:ext>
            </a:extLst>
          </p:cNvPr>
          <p:cNvSpPr>
            <a:spLocks noGrp="1"/>
          </p:cNvSpPr>
          <p:nvPr>
            <p:ph type="title"/>
          </p:nvPr>
        </p:nvSpPr>
        <p:spPr/>
        <p:txBody>
          <a:bodyPr/>
          <a:lstStyle/>
          <a:p>
            <a:r>
              <a:rPr lang="pl-PL" dirty="0"/>
              <a:t>Faktura - duplikat</a:t>
            </a:r>
          </a:p>
        </p:txBody>
      </p:sp>
    </p:spTree>
    <p:extLst>
      <p:ext uri="{BB962C8B-B14F-4D97-AF65-F5344CB8AC3E}">
        <p14:creationId xmlns:p14="http://schemas.microsoft.com/office/powerpoint/2010/main" val="10597786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ymbol zastępczy zawartości 1"/>
          <p:cNvSpPr>
            <a:spLocks noGrp="1"/>
          </p:cNvSpPr>
          <p:nvPr>
            <p:ph idx="1"/>
          </p:nvPr>
        </p:nvSpPr>
        <p:spPr/>
        <p:txBody>
          <a:bodyPr/>
          <a:lstStyle/>
          <a:p>
            <a:pPr>
              <a:buFont typeface="Wingdings 3" pitchFamily="18" charset="2"/>
              <a:buNone/>
            </a:pPr>
            <a:r>
              <a:rPr lang="pl-PL"/>
              <a:t>Wystawiana jest przez sprzedawcę w ściśle określonych sytuacjach, takich jak np.:</a:t>
            </a:r>
          </a:p>
          <a:p>
            <a:r>
              <a:rPr lang="pl-PL"/>
              <a:t>zmniejszenie lub zwiększenie podstawy opodatkowania,</a:t>
            </a:r>
          </a:p>
          <a:p>
            <a:r>
              <a:rPr lang="pl-PL"/>
              <a:t>zwrot towarów lub udzielenie rabatu. </a:t>
            </a:r>
          </a:p>
        </p:txBody>
      </p:sp>
      <p:sp>
        <p:nvSpPr>
          <p:cNvPr id="3" name="Tytuł 2"/>
          <p:cNvSpPr>
            <a:spLocks noGrp="1"/>
          </p:cNvSpPr>
          <p:nvPr>
            <p:ph type="title"/>
          </p:nvPr>
        </p:nvSpPr>
        <p:spPr/>
        <p:txBody>
          <a:bodyPr/>
          <a:lstStyle/>
          <a:p>
            <a:pPr>
              <a:defRPr/>
            </a:pPr>
            <a:r>
              <a:rPr lang="pl-PL" dirty="0"/>
              <a:t>Faktura korygująca</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ymbol zastępczy zawartości 1"/>
          <p:cNvSpPr>
            <a:spLocks noGrp="1"/>
          </p:cNvSpPr>
          <p:nvPr>
            <p:ph idx="1"/>
          </p:nvPr>
        </p:nvSpPr>
        <p:spPr/>
        <p:txBody>
          <a:bodyPr>
            <a:normAutofit lnSpcReduction="10000"/>
          </a:bodyPr>
          <a:lstStyle/>
          <a:p>
            <a:pPr>
              <a:buFont typeface="Wingdings 3" pitchFamily="18" charset="2"/>
              <a:buNone/>
            </a:pPr>
            <a:r>
              <a:rPr lang="pl-PL" sz="1400" b="1"/>
              <a:t>Art. 106j ust. 1 ustawy o VAT określa sytuacje, w których podatnik jest zobligowany do wystawienia faktury korygującej. </a:t>
            </a:r>
          </a:p>
          <a:p>
            <a:pPr>
              <a:buFont typeface="Wingdings 3" pitchFamily="18" charset="2"/>
              <a:buNone/>
            </a:pPr>
            <a:r>
              <a:rPr lang="pl-PL" sz="2000" b="1"/>
              <a:t>Wśród nich należy wyróżnić trzy grupy</a:t>
            </a:r>
            <a:r>
              <a:rPr lang="pl-PL" sz="2000"/>
              <a:t>:</a:t>
            </a:r>
          </a:p>
          <a:p>
            <a:r>
              <a:rPr lang="pl-PL" sz="1800"/>
              <a:t>zmniejszające podstawę opodatkowania,</a:t>
            </a:r>
          </a:p>
          <a:p>
            <a:r>
              <a:rPr lang="pl-PL" sz="1800"/>
              <a:t>zwiększające podstawę opodatkowania,</a:t>
            </a:r>
          </a:p>
          <a:p>
            <a:r>
              <a:rPr lang="pl-PL" sz="1800"/>
              <a:t>stwierdzające inne pomyłki.</a:t>
            </a:r>
          </a:p>
          <a:p>
            <a:pPr>
              <a:buFont typeface="Wingdings 3" pitchFamily="18" charset="2"/>
              <a:buNone/>
            </a:pPr>
            <a:r>
              <a:rPr lang="pl-PL" sz="2000" b="1"/>
              <a:t>Wystawienie korekty jest zatem niezbędne, gdy po wystawieniu faktury</a:t>
            </a:r>
            <a:r>
              <a:rPr lang="pl-PL" sz="2000"/>
              <a:t>:</a:t>
            </a:r>
          </a:p>
          <a:p>
            <a:r>
              <a:rPr lang="pl-PL" sz="1800"/>
              <a:t>udzielono obniżki ceny w formie rabatu z tytułu wcześniejszej zapłaty (skonto),</a:t>
            </a:r>
          </a:p>
          <a:p>
            <a:r>
              <a:rPr lang="pl-PL" sz="1800"/>
              <a:t>udzielono opustów i obniżek cen (po dokonaniu sprzedaży),</a:t>
            </a:r>
          </a:p>
          <a:p>
            <a:r>
              <a:rPr lang="pl-PL" sz="1800"/>
              <a:t>dokonano zwrotu podatnikowi towarów i opakowań,</a:t>
            </a:r>
          </a:p>
          <a:p>
            <a:r>
              <a:rPr lang="pl-PL" sz="1800"/>
              <a:t>dokonano zwrotu nabywcy całości lub części zapłaty;</a:t>
            </a:r>
          </a:p>
          <a:p>
            <a:r>
              <a:rPr lang="pl-PL" sz="1800"/>
              <a:t>podwyższono cenę lub stwierdzono pomyłkę w cenie, stawce, kwocie podatku lub w jakiejkolwiek innej pozycji faktur</a:t>
            </a:r>
            <a:r>
              <a:rPr lang="pl-PL" sz="2000"/>
              <a:t>.</a:t>
            </a:r>
          </a:p>
        </p:txBody>
      </p:sp>
      <p:sp>
        <p:nvSpPr>
          <p:cNvPr id="3" name="Tytuł 2"/>
          <p:cNvSpPr>
            <a:spLocks noGrp="1"/>
          </p:cNvSpPr>
          <p:nvPr>
            <p:ph type="title"/>
          </p:nvPr>
        </p:nvSpPr>
        <p:spPr/>
        <p:txBody>
          <a:bodyPr/>
          <a:lstStyle/>
          <a:p>
            <a:pPr>
              <a:defRPr/>
            </a:pPr>
            <a:endParaRPr lang="pl-PL"/>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ymbol zastępczy zawartości 1"/>
          <p:cNvSpPr>
            <a:spLocks noGrp="1"/>
          </p:cNvSpPr>
          <p:nvPr>
            <p:ph idx="1"/>
          </p:nvPr>
        </p:nvSpPr>
        <p:spPr/>
        <p:txBody>
          <a:bodyPr>
            <a:normAutofit lnSpcReduction="10000"/>
          </a:bodyPr>
          <a:lstStyle/>
          <a:p>
            <a:pPr>
              <a:buFont typeface="Wingdings 3" pitchFamily="18" charset="2"/>
              <a:buNone/>
            </a:pPr>
            <a:r>
              <a:rPr lang="pl-PL" sz="1600"/>
              <a:t>Dane, jakie powinna zawierać faktura korygująca, określa z kolei art. 106j ust. 2 ustawy. Są to:</a:t>
            </a:r>
          </a:p>
          <a:p>
            <a:r>
              <a:rPr lang="pl-PL" sz="1600"/>
              <a:t>wyrazy „FAKTURA KORYGUJĄCA” albo wyraz „KOREKTA”;</a:t>
            </a:r>
          </a:p>
          <a:p>
            <a:r>
              <a:rPr lang="pl-PL" sz="1600"/>
              <a:t>numer kolejny oraz data jej wystawienia;</a:t>
            </a:r>
          </a:p>
          <a:p>
            <a:r>
              <a:rPr lang="pl-PL" sz="1600"/>
              <a:t>dane zawarte w fakturze, której dotyczy faktura korygująca, określone w art. 106e ust. 1 pkt 1–6 (data wystawienia, numer faktury w ramach stosowanej serii numeracji, imiona i nazwiska lub nazwy oraz adresy nabywcy i sprzedawcy, numer NIP sprzedawcy i nabywcy, data dokonania lub zakończenia dostawy towarów lub wykonania usługi lub datę otrzymania zapłaty, o ile taka data jest określona i różni się od daty wystawienia faktury,</a:t>
            </a:r>
          </a:p>
          <a:p>
            <a:r>
              <a:rPr lang="pl-PL" sz="1600"/>
              <a:t>nazwa (rodzaj) towaru lub usługi objętych korektą,</a:t>
            </a:r>
          </a:p>
          <a:p>
            <a:r>
              <a:rPr lang="pl-PL" sz="1600"/>
              <a:t>przyczyna korekty,</a:t>
            </a:r>
          </a:p>
          <a:p>
            <a:r>
              <a:rPr lang="pl-PL" sz="1600"/>
              <a:t>jeżeli korekta wpływa na zmianę podstawy opodatkowania lub kwoty podatku należnego – odpowiednio kwota korekty podstawy opodatkowania lub kwota korekty podatku należnego z podziałem na kwoty dotyczące poszczególnych stawek podatku i sprzedaży zwolnionej,</a:t>
            </a:r>
          </a:p>
          <a:p>
            <a:r>
              <a:rPr lang="pl-PL" sz="1600"/>
              <a:t>w przypadkach, w których zmiana nie ma wpływu na podstawę opodatkowania – prawidłowa treść korygowanych.</a:t>
            </a:r>
          </a:p>
        </p:txBody>
      </p:sp>
      <p:sp>
        <p:nvSpPr>
          <p:cNvPr id="3" name="Tytuł 2"/>
          <p:cNvSpPr>
            <a:spLocks noGrp="1"/>
          </p:cNvSpPr>
          <p:nvPr>
            <p:ph type="title"/>
          </p:nvPr>
        </p:nvSpPr>
        <p:spPr/>
        <p:txBody>
          <a:bodyPr/>
          <a:lstStyle/>
          <a:p>
            <a:pPr>
              <a:defRPr/>
            </a:pPr>
            <a:r>
              <a:rPr lang="pl-PL" dirty="0"/>
              <a:t>Elementy faktury korygującej</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ytuł 2"/>
          <p:cNvSpPr>
            <a:spLocks noGrp="1"/>
          </p:cNvSpPr>
          <p:nvPr>
            <p:ph type="title"/>
          </p:nvPr>
        </p:nvSpPr>
        <p:spPr/>
        <p:txBody>
          <a:bodyPr/>
          <a:lstStyle/>
          <a:p>
            <a:pPr>
              <a:defRPr/>
            </a:pPr>
            <a:endParaRPr lang="pl-PL" dirty="0"/>
          </a:p>
        </p:txBody>
      </p:sp>
      <p:pic>
        <p:nvPicPr>
          <p:cNvPr id="20483" name="Picture 2"/>
          <p:cNvPicPr>
            <a:picLocks noGrp="1" noChangeAspect="1" noChangeArrowheads="1"/>
          </p:cNvPicPr>
          <p:nvPr>
            <p:ph idx="1"/>
          </p:nvPr>
        </p:nvPicPr>
        <p:blipFill>
          <a:blip r:embed="rId2" cstate="print"/>
          <a:srcRect/>
          <a:stretch>
            <a:fillRect/>
          </a:stretch>
        </p:blipFill>
        <p:spPr>
          <a:xfrm>
            <a:off x="0" y="0"/>
            <a:ext cx="9193213" cy="6858000"/>
          </a:xfr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zawartości 1">
            <a:extLst>
              <a:ext uri="{FF2B5EF4-FFF2-40B4-BE49-F238E27FC236}">
                <a16:creationId xmlns:a16="http://schemas.microsoft.com/office/drawing/2014/main" id="{CCF4978C-AF5D-5639-8EEC-E9BE5152FEC0}"/>
              </a:ext>
            </a:extLst>
          </p:cNvPr>
          <p:cNvSpPr>
            <a:spLocks noGrp="1"/>
          </p:cNvSpPr>
          <p:nvPr>
            <p:ph idx="1"/>
          </p:nvPr>
        </p:nvSpPr>
        <p:spPr/>
        <p:txBody>
          <a:bodyPr>
            <a:normAutofit/>
          </a:bodyPr>
          <a:lstStyle/>
          <a:p>
            <a:r>
              <a:rPr lang="pl-PL" sz="2400" b="1" dirty="0" err="1"/>
              <a:t>KSeF</a:t>
            </a:r>
            <a:r>
              <a:rPr lang="pl-PL" sz="2400" b="1" dirty="0"/>
              <a:t> (Krajowy System e-Faktur) </a:t>
            </a:r>
            <a:r>
              <a:rPr lang="pl-PL" sz="2400" dirty="0"/>
              <a:t>to państwowy system informatyczny prowadzony przez Ministerstwo Finansów służący do wystawiania i odbierania faktur elektronicznych w Polsce</a:t>
            </a:r>
          </a:p>
          <a:p>
            <a:r>
              <a:rPr lang="pl-PL" sz="2400" dirty="0"/>
              <a:t>Platforma przez którą firmy wysyłają faktury do urzędu skarbowego i swoich kontrahentów</a:t>
            </a:r>
          </a:p>
          <a:p>
            <a:r>
              <a:rPr lang="pl-PL" sz="2400" dirty="0"/>
              <a:t>Od kiedy obowiązuje system </a:t>
            </a:r>
            <a:r>
              <a:rPr lang="pl-PL" sz="2400" dirty="0" err="1"/>
              <a:t>KSeF</a:t>
            </a:r>
            <a:r>
              <a:rPr lang="pl-PL" sz="2400" dirty="0"/>
              <a:t>:</a:t>
            </a:r>
          </a:p>
          <a:p>
            <a:pPr>
              <a:buFontTx/>
              <a:buChar char="-"/>
            </a:pPr>
            <a:r>
              <a:rPr lang="pl-PL" sz="2400" dirty="0"/>
              <a:t>1 lutego 2026 r. – duże firmy (obrót powyżej 200 mln zł)</a:t>
            </a:r>
          </a:p>
          <a:p>
            <a:pPr>
              <a:buFontTx/>
              <a:buChar char="-"/>
            </a:pPr>
            <a:r>
              <a:rPr lang="pl-PL" sz="2400" dirty="0"/>
              <a:t> 1 kwietnia 2026 r. – pozostali przedsiębiorcy</a:t>
            </a:r>
          </a:p>
          <a:p>
            <a:endParaRPr lang="pl-PL" sz="2400" dirty="0"/>
          </a:p>
          <a:p>
            <a:endParaRPr lang="pl-PL" sz="2400" dirty="0"/>
          </a:p>
        </p:txBody>
      </p:sp>
      <p:sp>
        <p:nvSpPr>
          <p:cNvPr id="3" name="Tytuł 2">
            <a:extLst>
              <a:ext uri="{FF2B5EF4-FFF2-40B4-BE49-F238E27FC236}">
                <a16:creationId xmlns:a16="http://schemas.microsoft.com/office/drawing/2014/main" id="{211D9B5F-FF14-4DCA-1516-9A6680A4EFEE}"/>
              </a:ext>
            </a:extLst>
          </p:cNvPr>
          <p:cNvSpPr>
            <a:spLocks noGrp="1"/>
          </p:cNvSpPr>
          <p:nvPr>
            <p:ph type="title"/>
          </p:nvPr>
        </p:nvSpPr>
        <p:spPr/>
        <p:txBody>
          <a:bodyPr>
            <a:normAutofit fontScale="90000"/>
          </a:bodyPr>
          <a:lstStyle/>
          <a:p>
            <a:r>
              <a:rPr lang="pl-PL" dirty="0" err="1"/>
              <a:t>KSeF</a:t>
            </a:r>
            <a:r>
              <a:rPr lang="pl-PL" dirty="0"/>
              <a:t> - Krajowy System e-Faktur</a:t>
            </a:r>
          </a:p>
        </p:txBody>
      </p:sp>
      <p:sp>
        <p:nvSpPr>
          <p:cNvPr id="4" name="Rectangle 1">
            <a:extLst>
              <a:ext uri="{FF2B5EF4-FFF2-40B4-BE49-F238E27FC236}">
                <a16:creationId xmlns:a16="http://schemas.microsoft.com/office/drawing/2014/main" id="{98861D78-DA85-2232-0182-52D31FF9D613}"/>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pl-PL" altLang="pl-PL"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283474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zawartości 1">
            <a:extLst>
              <a:ext uri="{FF2B5EF4-FFF2-40B4-BE49-F238E27FC236}">
                <a16:creationId xmlns:a16="http://schemas.microsoft.com/office/drawing/2014/main" id="{B1F6074F-BD06-3210-4229-83C446435192}"/>
              </a:ext>
            </a:extLst>
          </p:cNvPr>
          <p:cNvSpPr>
            <a:spLocks noGrp="1"/>
          </p:cNvSpPr>
          <p:nvPr>
            <p:ph idx="1"/>
          </p:nvPr>
        </p:nvSpPr>
        <p:spPr/>
        <p:txBody>
          <a:bodyPr/>
          <a:lstStyle/>
          <a:p>
            <a:r>
              <a:rPr lang="pl-PL" sz="2400" dirty="0"/>
              <a:t>Faktura jest wystawiana w programie księgowym.</a:t>
            </a:r>
          </a:p>
          <a:p>
            <a:r>
              <a:rPr lang="pl-PL" sz="2400" dirty="0"/>
              <a:t>Trafia do </a:t>
            </a:r>
            <a:r>
              <a:rPr lang="pl-PL" sz="2400" dirty="0" err="1"/>
              <a:t>KSeF</a:t>
            </a:r>
            <a:r>
              <a:rPr lang="pl-PL" sz="2400" dirty="0"/>
              <a:t> w formacie </a:t>
            </a:r>
            <a:r>
              <a:rPr lang="pl-PL" sz="2400" b="1" dirty="0"/>
              <a:t>XML (ustrukturyzowanym)</a:t>
            </a:r>
            <a:endParaRPr lang="pl-PL" sz="2400" dirty="0"/>
          </a:p>
          <a:p>
            <a:r>
              <a:rPr lang="pl-PL" sz="2400" dirty="0"/>
              <a:t>System nadaje jej </a:t>
            </a:r>
            <a:r>
              <a:rPr lang="pl-PL" sz="2400" b="1" dirty="0"/>
              <a:t>numer </a:t>
            </a:r>
            <a:r>
              <a:rPr lang="pl-PL" sz="2400" b="1" dirty="0" err="1"/>
              <a:t>KSeF</a:t>
            </a:r>
            <a:r>
              <a:rPr lang="pl-PL" sz="2400" dirty="0"/>
              <a:t> i dopiero wtedy uznaje się ją za wystawioną</a:t>
            </a:r>
          </a:p>
          <a:p>
            <a:r>
              <a:rPr lang="pl-PL" sz="2400" dirty="0"/>
              <a:t>Odbiorca pobiera fakturę bezpośrednio z systemu</a:t>
            </a:r>
          </a:p>
          <a:p>
            <a:r>
              <a:rPr lang="pl-PL" sz="2400" dirty="0"/>
              <a:t>Nie wysyła się jej już tradycyjnie jako PDF (PDF może być tylko podglądem)</a:t>
            </a:r>
          </a:p>
          <a:p>
            <a:r>
              <a:rPr lang="pl-PL" sz="2400" dirty="0"/>
              <a:t>przechowywana w systemie przez 10 lat</a:t>
            </a:r>
          </a:p>
          <a:p>
            <a:endParaRPr lang="pl-PL" dirty="0"/>
          </a:p>
        </p:txBody>
      </p:sp>
      <p:sp>
        <p:nvSpPr>
          <p:cNvPr id="3" name="Tytuł 2">
            <a:extLst>
              <a:ext uri="{FF2B5EF4-FFF2-40B4-BE49-F238E27FC236}">
                <a16:creationId xmlns:a16="http://schemas.microsoft.com/office/drawing/2014/main" id="{02170542-4C5A-F123-90C9-49991A7325E3}"/>
              </a:ext>
            </a:extLst>
          </p:cNvPr>
          <p:cNvSpPr>
            <a:spLocks noGrp="1"/>
          </p:cNvSpPr>
          <p:nvPr>
            <p:ph type="title"/>
          </p:nvPr>
        </p:nvSpPr>
        <p:spPr/>
        <p:txBody>
          <a:bodyPr/>
          <a:lstStyle/>
          <a:p>
            <a:r>
              <a:rPr lang="pl-PL" dirty="0"/>
              <a:t>Na czym polega </a:t>
            </a:r>
            <a:r>
              <a:rPr lang="pl-PL" dirty="0" err="1"/>
              <a:t>KSeF</a:t>
            </a:r>
            <a:r>
              <a:rPr lang="pl-PL" dirty="0"/>
              <a:t>?</a:t>
            </a:r>
          </a:p>
        </p:txBody>
      </p:sp>
    </p:spTree>
    <p:extLst>
      <p:ext uri="{BB962C8B-B14F-4D97-AF65-F5344CB8AC3E}">
        <p14:creationId xmlns:p14="http://schemas.microsoft.com/office/powerpoint/2010/main" val="25319848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zawartości 1">
            <a:extLst>
              <a:ext uri="{FF2B5EF4-FFF2-40B4-BE49-F238E27FC236}">
                <a16:creationId xmlns:a16="http://schemas.microsoft.com/office/drawing/2014/main" id="{8931419F-60F9-DA42-0355-BE98DA998C7D}"/>
              </a:ext>
            </a:extLst>
          </p:cNvPr>
          <p:cNvSpPr>
            <a:spLocks noGrp="1"/>
          </p:cNvSpPr>
          <p:nvPr>
            <p:ph idx="1"/>
          </p:nvPr>
        </p:nvSpPr>
        <p:spPr/>
        <p:txBody>
          <a:bodyPr/>
          <a:lstStyle/>
          <a:p>
            <a:r>
              <a:rPr lang="pl-PL" dirty="0"/>
              <a:t>uszczelnienie systemu podatkowego</a:t>
            </a:r>
          </a:p>
          <a:p>
            <a:r>
              <a:rPr lang="pl-PL" dirty="0"/>
              <a:t>szybszy zwrot VAT (do 40 dni)</a:t>
            </a:r>
          </a:p>
          <a:p>
            <a:r>
              <a:rPr lang="pl-PL" dirty="0"/>
              <a:t>brak obowiązku archiwizacji (robi to system)</a:t>
            </a:r>
          </a:p>
          <a:p>
            <a:r>
              <a:rPr lang="pl-PL" dirty="0"/>
              <a:t>brak duplikatów faktur</a:t>
            </a:r>
          </a:p>
          <a:p>
            <a:r>
              <a:rPr lang="pl-PL" dirty="0"/>
              <a:t>automatyzacja księgowości</a:t>
            </a:r>
          </a:p>
          <a:p>
            <a:r>
              <a:rPr lang="pl-PL" dirty="0"/>
              <a:t>większe bezpieczeństwo</a:t>
            </a:r>
          </a:p>
        </p:txBody>
      </p:sp>
      <p:sp>
        <p:nvSpPr>
          <p:cNvPr id="3" name="Tytuł 2">
            <a:extLst>
              <a:ext uri="{FF2B5EF4-FFF2-40B4-BE49-F238E27FC236}">
                <a16:creationId xmlns:a16="http://schemas.microsoft.com/office/drawing/2014/main" id="{B5CF22C0-A276-DFE6-3E7B-F41C048EEF9D}"/>
              </a:ext>
            </a:extLst>
          </p:cNvPr>
          <p:cNvSpPr>
            <a:spLocks noGrp="1"/>
          </p:cNvSpPr>
          <p:nvPr>
            <p:ph type="title"/>
          </p:nvPr>
        </p:nvSpPr>
        <p:spPr/>
        <p:txBody>
          <a:bodyPr/>
          <a:lstStyle/>
          <a:p>
            <a:r>
              <a:rPr lang="pl-PL" dirty="0"/>
              <a:t>Zalety </a:t>
            </a:r>
            <a:r>
              <a:rPr lang="pl-PL" dirty="0" err="1"/>
              <a:t>KSeF</a:t>
            </a:r>
            <a:endParaRPr lang="pl-PL" dirty="0"/>
          </a:p>
        </p:txBody>
      </p:sp>
    </p:spTree>
    <p:extLst>
      <p:ext uri="{BB962C8B-B14F-4D97-AF65-F5344CB8AC3E}">
        <p14:creationId xmlns:p14="http://schemas.microsoft.com/office/powerpoint/2010/main" val="2879731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B52AD407-8AA6-C0B8-94E0-DB72673C1E3F}"/>
              </a:ext>
            </a:extLst>
          </p:cNvPr>
          <p:cNvSpPr>
            <a:spLocks noGrp="1"/>
          </p:cNvSpPr>
          <p:nvPr>
            <p:ph type="ctrTitle"/>
          </p:nvPr>
        </p:nvSpPr>
        <p:spPr/>
        <p:txBody>
          <a:bodyPr/>
          <a:lstStyle/>
          <a:p>
            <a:endParaRPr lang="pl-PL" dirty="0"/>
          </a:p>
        </p:txBody>
      </p:sp>
      <p:sp>
        <p:nvSpPr>
          <p:cNvPr id="3" name="Podtytuł 2">
            <a:extLst>
              <a:ext uri="{FF2B5EF4-FFF2-40B4-BE49-F238E27FC236}">
                <a16:creationId xmlns:a16="http://schemas.microsoft.com/office/drawing/2014/main" id="{B39C1CA1-C1E6-BAF5-ABDB-1982EFD347BC}"/>
              </a:ext>
            </a:extLst>
          </p:cNvPr>
          <p:cNvSpPr>
            <a:spLocks noGrp="1"/>
          </p:cNvSpPr>
          <p:nvPr>
            <p:ph type="subTitle" idx="1"/>
          </p:nvPr>
        </p:nvSpPr>
        <p:spPr/>
        <p:txBody>
          <a:bodyPr>
            <a:normAutofit/>
          </a:bodyPr>
          <a:lstStyle/>
          <a:p>
            <a:r>
              <a:rPr lang="pl-PL" sz="5400" dirty="0"/>
              <a:t>Dziękuję za uwagę</a:t>
            </a:r>
          </a:p>
        </p:txBody>
      </p:sp>
    </p:spTree>
    <p:extLst>
      <p:ext uri="{BB962C8B-B14F-4D97-AF65-F5344CB8AC3E}">
        <p14:creationId xmlns:p14="http://schemas.microsoft.com/office/powerpoint/2010/main" val="33287989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Hol">
  <a:themeElements>
    <a:clrScheme name="Hol">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Hol">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Hol">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kiet 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344</TotalTime>
  <Words>2417</Words>
  <Application>Microsoft Office PowerPoint</Application>
  <PresentationFormat>Pokaz na ekranie (4:3)</PresentationFormat>
  <Paragraphs>192</Paragraphs>
  <Slides>37</Slides>
  <Notes>0</Notes>
  <HiddenSlides>0</HiddenSlides>
  <MMClips>0</MMClips>
  <ScaleCrop>false</ScaleCrop>
  <HeadingPairs>
    <vt:vector size="6" baseType="variant">
      <vt:variant>
        <vt:lpstr>Używane czcionki</vt:lpstr>
      </vt:variant>
      <vt:variant>
        <vt:i4>6</vt:i4>
      </vt:variant>
      <vt:variant>
        <vt:lpstr>Motyw</vt:lpstr>
      </vt:variant>
      <vt:variant>
        <vt:i4>1</vt:i4>
      </vt:variant>
      <vt:variant>
        <vt:lpstr>Tytuły slajdów</vt:lpstr>
      </vt:variant>
      <vt:variant>
        <vt:i4>37</vt:i4>
      </vt:variant>
    </vt:vector>
  </HeadingPairs>
  <TitlesOfParts>
    <vt:vector size="44" baseType="lpstr">
      <vt:lpstr>Arial</vt:lpstr>
      <vt:lpstr>Calibri</vt:lpstr>
      <vt:lpstr>Lucida Sans Unicode</vt:lpstr>
      <vt:lpstr>Verdana</vt:lpstr>
      <vt:lpstr>Wingdings 2</vt:lpstr>
      <vt:lpstr>Wingdings 3</vt:lpstr>
      <vt:lpstr>Hol</vt:lpstr>
      <vt:lpstr>Faktura jako dokument sprzedaży  </vt:lpstr>
      <vt:lpstr>Faktura</vt:lpstr>
      <vt:lpstr> Faktura VAT</vt:lpstr>
      <vt:lpstr>Faktura VAT  Kto ma obowiązek wystawiania faktur VAT?</vt:lpstr>
      <vt:lpstr>Do kiedy należy wystawić fakturę</vt:lpstr>
      <vt:lpstr>Podstawowe stawki VAT w Polsce</vt:lpstr>
      <vt:lpstr>Podstawowe stawki VAT w Polsce</vt:lpstr>
      <vt:lpstr>Faktura VAT  Jakie elementy powinna zawierać faktura VAT?</vt:lpstr>
      <vt:lpstr>Faktura VAT  Jakie elementy powinna zawierać faktura VAT?</vt:lpstr>
      <vt:lpstr>Faktura VAT  Jakie elementy powinna zawierać faktura VAT?</vt:lpstr>
      <vt:lpstr>Faktura VAT</vt:lpstr>
      <vt:lpstr>Mechanizm podzielonej płatności – split payment</vt:lpstr>
      <vt:lpstr>Mechanizm podzielonej płatności – split payment</vt:lpstr>
      <vt:lpstr>Odwrotne obciążenie</vt:lpstr>
      <vt:lpstr>Metoda kasowa</vt:lpstr>
      <vt:lpstr>Jak rozliczać faktury metodą kasową?</vt:lpstr>
      <vt:lpstr>Jak rozliczać faktury metodą kasową?</vt:lpstr>
      <vt:lpstr>Prezentacja programu PowerPoint</vt:lpstr>
      <vt:lpstr>Prezentacja programu PowerPoint</vt:lpstr>
      <vt:lpstr>Prezentacja programu PowerPoint</vt:lpstr>
      <vt:lpstr>Rodzaje faktur</vt:lpstr>
      <vt:lpstr>Rodzaje faktur</vt:lpstr>
      <vt:lpstr>Rodzaje faktur</vt:lpstr>
      <vt:lpstr>Rodzaje faktur</vt:lpstr>
      <vt:lpstr>Rodzaje faktur</vt:lpstr>
      <vt:lpstr>Rodzaje faktur</vt:lpstr>
      <vt:lpstr>Rodzaje faktur</vt:lpstr>
      <vt:lpstr>Rodzaje faktur</vt:lpstr>
      <vt:lpstr>Faktura - duplikat</vt:lpstr>
      <vt:lpstr>Faktura korygująca</vt:lpstr>
      <vt:lpstr>Prezentacja programu PowerPoint</vt:lpstr>
      <vt:lpstr>Elementy faktury korygującej</vt:lpstr>
      <vt:lpstr>Prezentacja programu PowerPoint</vt:lpstr>
      <vt:lpstr>KSeF - Krajowy System e-Faktur</vt:lpstr>
      <vt:lpstr>Na czym polega KSeF?</vt:lpstr>
      <vt:lpstr>Zalety KSeF</vt:lpstr>
      <vt:lpstr>Prezentacja programu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Slajd 1</dc:title>
  <dc:creator>ZSZ5</dc:creator>
  <cp:lastModifiedBy>Bożena Czukiewska</cp:lastModifiedBy>
  <cp:revision>26</cp:revision>
  <dcterms:created xsi:type="dcterms:W3CDTF">2023-02-23T10:59:51Z</dcterms:created>
  <dcterms:modified xsi:type="dcterms:W3CDTF">2026-03-09T18:05:44Z</dcterms:modified>
</cp:coreProperties>
</file>