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67" r:id="rId5"/>
    <p:sldId id="260" r:id="rId6"/>
    <p:sldId id="262" r:id="rId7"/>
    <p:sldId id="261" r:id="rId8"/>
    <p:sldId id="263" r:id="rId9"/>
    <p:sldId id="259" r:id="rId10"/>
    <p:sldId id="266" r:id="rId11"/>
    <p:sldId id="270" r:id="rId12"/>
    <p:sldId id="271" r:id="rId13"/>
    <p:sldId id="264" r:id="rId14"/>
    <p:sldId id="272" r:id="rId15"/>
    <p:sldId id="273" r:id="rId16"/>
    <p:sldId id="274" r:id="rId17"/>
    <p:sldId id="275" r:id="rId18"/>
    <p:sldId id="276" r:id="rId19"/>
    <p:sldId id="265" r:id="rId20"/>
    <p:sldId id="284" r:id="rId21"/>
    <p:sldId id="277" r:id="rId22"/>
    <p:sldId id="278" r:id="rId23"/>
    <p:sldId id="279" r:id="rId24"/>
    <p:sldId id="281" r:id="rId25"/>
    <p:sldId id="282" r:id="rId26"/>
    <p:sldId id="283" r:id="rId27"/>
    <p:sldId id="285" r:id="rId28"/>
    <p:sldId id="286" r:id="rId29"/>
    <p:sldId id="287" r:id="rId30"/>
    <p:sldId id="288" r:id="rId31"/>
    <p:sldId id="289" r:id="rId32"/>
    <p:sldId id="290" r:id="rId33"/>
    <p:sldId id="291" r:id="rId34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00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680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8766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114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1382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0706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5506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272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011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592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222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512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225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725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555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611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0D9E2-0B54-475B-BF4C-604DF3915C14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327C2A-BF3B-481A-9176-6CC986C7283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740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0C6580-7EFC-CE49-18DA-625F58EC60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Urlopy pracownicze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1B8E9F0-99C3-D14E-28B4-36E6E169EA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9778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0187BF-FEEA-F467-BD97-6A663AC05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Urlop wypoczynkowy – kolejne zatrudnienie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260904-8E5D-BC6A-C58A-930D355EC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b="1" dirty="0"/>
              <a:t>W pierwszym roku </a:t>
            </a:r>
            <a:r>
              <a:rPr lang="pl-PL" sz="2000" dirty="0"/>
              <a:t>pracy urlop </a:t>
            </a:r>
            <a:r>
              <a:rPr lang="pl-PL" sz="2000" b="1" dirty="0"/>
              <a:t>nalicza się co miesiąc</a:t>
            </a:r>
          </a:p>
          <a:p>
            <a:r>
              <a:rPr lang="pl-PL" sz="2000" b="1" dirty="0"/>
              <a:t>Od następnego roku kalendarzowego </a:t>
            </a:r>
            <a:r>
              <a:rPr lang="pl-PL" sz="2000" dirty="0"/>
              <a:t>masz już </a:t>
            </a:r>
            <a:r>
              <a:rPr lang="pl-PL" sz="2000" b="1" dirty="0"/>
              <a:t>pełny wymiar urlopu z góry </a:t>
            </a:r>
            <a:r>
              <a:rPr lang="pl-PL" sz="2000" dirty="0"/>
              <a:t>(np. 20 dni)</a:t>
            </a:r>
          </a:p>
        </p:txBody>
      </p:sp>
    </p:spTree>
    <p:extLst>
      <p:ext uri="{BB962C8B-B14F-4D97-AF65-F5344CB8AC3E}">
        <p14:creationId xmlns:p14="http://schemas.microsoft.com/office/powerpoint/2010/main" val="1867899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C89F92-E89B-9E36-0FA3-CBCF9D236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noProof="0" dirty="0"/>
              <a:t>Urlop wypoczynkowy – proporcjonalny wymiar urlopu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FF1E2E-AAED-9C43-CAB3-A7521E7BF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9591"/>
            <a:ext cx="8596668" cy="45488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noProof="0" dirty="0"/>
              <a:t>Udziela się go według następujących zasad:</a:t>
            </a:r>
          </a:p>
          <a:p>
            <a:r>
              <a:rPr lang="pl-PL" b="1" noProof="0" dirty="0"/>
              <a:t>U dotychczasowego pracodawcy </a:t>
            </a:r>
            <a:r>
              <a:rPr lang="pl-PL" noProof="0" dirty="0"/>
              <a:t>– w wymiarze proporcjonalnym do okresu przepracowanego u danego pracodawcy w roku ustania stosunku pracy, chyba że przed jego ustaniem pracownik wykorzystał urlop w przysługującym mu lub wyższym wymiarze</a:t>
            </a:r>
          </a:p>
          <a:p>
            <a:r>
              <a:rPr lang="pl-PL" b="1" noProof="0" dirty="0"/>
              <a:t>U kolejnego pracodawcy </a:t>
            </a:r>
            <a:r>
              <a:rPr lang="pl-PL" noProof="0" dirty="0"/>
              <a:t>– w wymiarze:</a:t>
            </a:r>
          </a:p>
          <a:p>
            <a:pPr>
              <a:buNone/>
            </a:pPr>
            <a:r>
              <a:rPr lang="pl-PL" noProof="0" dirty="0"/>
              <a:t>- proporcjonalnym do okresu  pozostałego do końca danego roku kalendarzowego – w razie zatrudnienia na czas nie krótszy</a:t>
            </a:r>
            <a:r>
              <a:rPr lang="pl-PL" b="1" noProof="0" dirty="0"/>
              <a:t> </a:t>
            </a:r>
            <a:r>
              <a:rPr lang="pl-PL" noProof="0" dirty="0"/>
              <a:t>niż do końca danego roku kalendarzowego</a:t>
            </a:r>
          </a:p>
          <a:p>
            <a:pPr>
              <a:buNone/>
            </a:pPr>
            <a:r>
              <a:rPr lang="pl-PL" noProof="0" dirty="0"/>
              <a:t>- proporcjonalnym do okresu zatrudnienia w danym roku kalendarzowym – w razie zatrudnienia na czas krótszy niż do końca danego roku kalendarzowego</a:t>
            </a:r>
          </a:p>
          <a:p>
            <a:pPr>
              <a:buNone/>
            </a:pPr>
            <a:r>
              <a:rPr lang="pl-PL" noProof="0" dirty="0"/>
              <a:t>- niższym w przypadku pracownika, który przed ustaniem stosunku pracy w ciągu roku kalendarzowym wykorzystał urlop u poprzedniego pracodawcy w wymiarze wyższym niż wynikającym z przepracowanego okresy pracy</a:t>
            </a:r>
          </a:p>
          <a:p>
            <a:pPr marL="0" indent="0">
              <a:buNone/>
            </a:pPr>
            <a:r>
              <a:rPr lang="pl-PL" b="1" noProof="0" dirty="0"/>
              <a:t>Łączny wymiar urlopu w roku kalendarzowym nie może być niższy niż wynikający z okresu przepracowanego w tym roku u wszystkich pracodawców.</a:t>
            </a:r>
          </a:p>
          <a:p>
            <a:pPr marL="0" indent="0">
              <a:buNone/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4491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2C02C7-A8A4-D25C-7549-11D1E503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Urlop wypoczynkowy – proporcjonalny wymiar urlopu - przykład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824984-1308-260E-9A7F-CB7665D8D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983962"/>
          </a:xfrm>
        </p:spPr>
        <p:txBody>
          <a:bodyPr>
            <a:normAutofit fontScale="92500" lnSpcReduction="20000"/>
          </a:bodyPr>
          <a:lstStyle/>
          <a:p>
            <a:r>
              <a:rPr lang="pl-PL" sz="2200" dirty="0"/>
              <a:t>Pracownik posiadający 8 – letni staż urlopowy został zatrudniony od 1 kwietnia na czas nieokreślony. Z przedłożonego świadectwa pracy wynika, że wykorzystał u poprzedniego pracodawcy (w okresie od 1.01 d0 31.03) 5 dni urlopu z przysługujących na rok kalendarzowy 20 dni</a:t>
            </a:r>
          </a:p>
          <a:p>
            <a:pPr marL="0" indent="0">
              <a:buNone/>
            </a:pPr>
            <a:r>
              <a:rPr lang="pl-PL" sz="2200" dirty="0"/>
              <a:t>Więc u obecnego pracodawcy przysługuje mu 15 dni urlopu:</a:t>
            </a:r>
          </a:p>
          <a:p>
            <a:pPr marL="0" indent="0">
              <a:buNone/>
            </a:pPr>
            <a:r>
              <a:rPr lang="pl-PL" sz="2200" dirty="0"/>
              <a:t>20 dni – 5 dni = 15 dni</a:t>
            </a:r>
          </a:p>
          <a:p>
            <a:r>
              <a:rPr lang="pl-PL" sz="2200" dirty="0"/>
              <a:t>Gdyby ze świadectwa pracy wynikało, że pracownik wykorzystał np. 6 dni urlopu, to obecny pracodawca musiałby ograniczyć jego urlop do 14 dni</a:t>
            </a:r>
          </a:p>
          <a:p>
            <a:pPr marL="0" indent="0">
              <a:buNone/>
            </a:pPr>
            <a:r>
              <a:rPr lang="pl-PL" sz="2200" dirty="0"/>
              <a:t>20 dni – 6 dni = 14 dni</a:t>
            </a:r>
          </a:p>
          <a:p>
            <a:pPr marL="0" indent="0">
              <a:buNone/>
            </a:pPr>
            <a:r>
              <a:rPr lang="pl-PL" sz="2200" dirty="0"/>
              <a:t>Nowy pracodawca sprawdza w </a:t>
            </a:r>
            <a:r>
              <a:rPr lang="pl-PL" sz="2200" b="1" dirty="0"/>
              <a:t>Świadectwo pracy</a:t>
            </a:r>
            <a:r>
              <a:rPr lang="pl-PL" sz="2200" dirty="0"/>
              <a:t>, ile urlopu już wykorzystano w danym roku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0688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9CFAF1-5739-047A-037B-D5630AD93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Wniosek o udzielenie urlopu wypoczynkowego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1A4FFE-0FE8-D429-E073-B65D966B0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7583"/>
            <a:ext cx="8596668" cy="4013779"/>
          </a:xfrm>
        </p:spPr>
        <p:txBody>
          <a:bodyPr>
            <a:noAutofit/>
          </a:bodyPr>
          <a:lstStyle/>
          <a:p>
            <a:r>
              <a:rPr lang="pl-PL" sz="2000" dirty="0"/>
              <a:t>Wniosek o urlop to pisemna (lub elektroniczna) prośba pracownika o udzielenie urlopu wypoczynkowego zgodnie z zasadami określonymi w </a:t>
            </a:r>
            <a:r>
              <a:rPr lang="pl-PL" sz="2000" b="1" dirty="0"/>
              <a:t>Kodeks pracy</a:t>
            </a:r>
            <a:r>
              <a:rPr lang="pl-PL" sz="2000" dirty="0"/>
              <a:t>.</a:t>
            </a:r>
          </a:p>
          <a:p>
            <a:r>
              <a:rPr lang="pl-PL" sz="2000" dirty="0"/>
              <a:t>Może mieć formę:</a:t>
            </a:r>
          </a:p>
          <a:p>
            <a:pPr marL="0" indent="0">
              <a:buNone/>
            </a:pPr>
            <a:r>
              <a:rPr lang="pl-PL" sz="2000" dirty="0"/>
              <a:t>- papierową,</a:t>
            </a:r>
          </a:p>
          <a:p>
            <a:pPr marL="0" indent="0">
              <a:buNone/>
            </a:pPr>
            <a:r>
              <a:rPr lang="pl-PL" sz="2000" dirty="0"/>
              <a:t>- mailową,</a:t>
            </a:r>
          </a:p>
          <a:p>
            <a:pPr marL="0" indent="0">
              <a:buNone/>
            </a:pPr>
            <a:r>
              <a:rPr lang="pl-PL" sz="2000" dirty="0"/>
              <a:t>- przez system kadrowy w firmie</a:t>
            </a:r>
          </a:p>
          <a:p>
            <a:r>
              <a:rPr lang="pl-PL" sz="2000" dirty="0"/>
              <a:t>Urlop powinien być uzgodniony z pracodawcą (plan urlopów lub indywidualne ustalenia).</a:t>
            </a:r>
          </a:p>
          <a:p>
            <a:r>
              <a:rPr lang="pl-PL" sz="2000" dirty="0"/>
              <a:t>Pracodawca może odmówić urlopu w danym terminie, jeśli wymaga tego organizacja pracy</a:t>
            </a:r>
          </a:p>
        </p:txBody>
      </p:sp>
    </p:spTree>
    <p:extLst>
      <p:ext uri="{BB962C8B-B14F-4D97-AF65-F5344CB8AC3E}">
        <p14:creationId xmlns:p14="http://schemas.microsoft.com/office/powerpoint/2010/main" val="1528365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2550BE-F4D8-E4C5-A2AA-E2671E228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Ekwiwalent za niewykorzystany urlop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E789CC-BCDE-BF65-4D6D-6425D5791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pPr>
              <a:buNone/>
            </a:pPr>
            <a:r>
              <a:rPr lang="pl-PL" sz="2000" dirty="0"/>
              <a:t>Ekwiwalent za niewykorzystany urlop wypłaca się, gdy: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b="1" dirty="0"/>
              <a:t>kończy się umowa o pracę</a:t>
            </a:r>
            <a:r>
              <a:rPr lang="pl-PL" sz="2000" dirty="0"/>
              <a:t> (np. rozwiązanie umowy, wygaśnięcie)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pracownik ma </a:t>
            </a:r>
            <a:r>
              <a:rPr lang="pl-PL" sz="2000" b="1" dirty="0"/>
              <a:t>niewykorzystany urlop wypoczynkowy</a:t>
            </a:r>
            <a:endParaRPr lang="pl-PL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nie ma już możliwości wykorzystania urlopu przed odejściem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5514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FCB9C7-405E-DA7D-5458-B35DEB1DE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Plan urlopów wypoczynkowych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EDA29C-43DB-E333-5BE7-E656B1F9A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3876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pl-PL" sz="2000" b="1" dirty="0"/>
              <a:t>Plan urlopów</a:t>
            </a:r>
            <a:r>
              <a:rPr lang="pl-PL" sz="2000" dirty="0"/>
              <a:t> to harmonogram wykorzystania urlopów wypoczynkowych pracowników w danym okresie (najczęściej na cały rok). Zasady jego tworzenia określa Kodeks pracy</a:t>
            </a:r>
          </a:p>
          <a:p>
            <a:r>
              <a:rPr lang="pl-PL" sz="2000" dirty="0"/>
              <a:t>Plan urlopów ustala </a:t>
            </a:r>
            <a:r>
              <a:rPr lang="pl-PL" sz="2000" b="1" dirty="0"/>
              <a:t>pracodawca</a:t>
            </a:r>
            <a:r>
              <a:rPr lang="pl-PL" sz="2000" dirty="0"/>
              <a:t>, biorąc pod uwagę:</a:t>
            </a:r>
          </a:p>
          <a:p>
            <a:pPr marL="0" indent="0">
              <a:buNone/>
            </a:pPr>
            <a:r>
              <a:rPr lang="pl-PL" sz="2000" b="1" dirty="0"/>
              <a:t>	</a:t>
            </a:r>
            <a:r>
              <a:rPr lang="pl-PL" sz="2000" dirty="0"/>
              <a:t>- wnioski pracowników dotyczące terminów urlopu</a:t>
            </a:r>
          </a:p>
          <a:p>
            <a:pPr marL="0" indent="0">
              <a:buNone/>
            </a:pPr>
            <a:r>
              <a:rPr lang="pl-PL" sz="2000" dirty="0"/>
              <a:t>	- konieczność zapewnienia normalnego toku pracy w firmie</a:t>
            </a:r>
          </a:p>
          <a:p>
            <a:r>
              <a:rPr lang="pl-PL" sz="2000" dirty="0"/>
              <a:t>W wielu firmach plan tworzy się </a:t>
            </a:r>
            <a:r>
              <a:rPr lang="pl-PL" sz="2000" b="1" dirty="0"/>
              <a:t>na początku roku kalendarzowego</a:t>
            </a:r>
          </a:p>
          <a:p>
            <a:r>
              <a:rPr lang="pl-PL" sz="2000" dirty="0"/>
              <a:t>Niewykorzystany urlop należy wykorzystać </a:t>
            </a:r>
            <a:r>
              <a:rPr lang="pl-PL" sz="2000" b="1" dirty="0"/>
              <a:t>do 30 września kolejnego roku</a:t>
            </a:r>
          </a:p>
          <a:p>
            <a:r>
              <a:rPr lang="pl-PL" sz="2000" dirty="0"/>
              <a:t>Jedna część urlopu musi trwać co najmniej </a:t>
            </a:r>
            <a:r>
              <a:rPr lang="pl-PL" sz="2000" b="1" dirty="0"/>
              <a:t>14 dni kalendarzowych</a:t>
            </a:r>
            <a:endParaRPr lang="pl-PL" sz="20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23408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563CCC-0C4A-1B9B-26D7-EDE39722E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Przesunięcie terminu urlopu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46AE23-C5BC-3589-0292-5DFE7746F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rmAutofit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None/>
              <a:tabLst/>
              <a:defRPr/>
            </a:pPr>
            <a:r>
              <a:rPr lang="pl-PL" sz="2000" b="1" dirty="0"/>
              <a:t>Na wniosek pracownika </a:t>
            </a:r>
            <a:r>
              <a:rPr lang="pl-PL" sz="2000" dirty="0"/>
              <a:t>–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może poprosić o zmianę terminu urlopu, jeśli wystąpią 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ważne przyczyny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np.:</a:t>
            </a:r>
            <a:endParaRPr lang="pl-PL" sz="2000" b="1" dirty="0"/>
          </a:p>
          <a:p>
            <a:r>
              <a:rPr lang="pl-PL" sz="2000" dirty="0"/>
              <a:t>choroba,</a:t>
            </a:r>
          </a:p>
          <a:p>
            <a:r>
              <a:rPr lang="pl-PL" sz="2000" dirty="0"/>
              <a:t>ważne sprawy rodzinne,</a:t>
            </a:r>
          </a:p>
          <a:p>
            <a:r>
              <a:rPr lang="pl-PL" sz="2000" dirty="0"/>
              <a:t>inne nieprzewidziane sytuacje.</a:t>
            </a:r>
          </a:p>
          <a:p>
            <a:r>
              <a:rPr lang="pl-PL" sz="2000" dirty="0"/>
              <a:t>Pracodawca </a:t>
            </a:r>
            <a:r>
              <a:rPr lang="pl-PL" sz="2000" b="1" dirty="0"/>
              <a:t>może zgodzić się na zmianę</a:t>
            </a:r>
            <a:r>
              <a:rPr lang="pl-PL" sz="2000" dirty="0"/>
              <a:t>, ale nie zawsze musi.</a:t>
            </a:r>
          </a:p>
          <a:p>
            <a:pPr marL="0" indent="0">
              <a:buNone/>
            </a:pPr>
            <a:r>
              <a:rPr lang="pl-PL" sz="2000" b="1" dirty="0"/>
              <a:t>Z inicjatywy pracodawcy - </a:t>
            </a:r>
            <a:r>
              <a:rPr lang="pl-PL" sz="2000" dirty="0"/>
              <a:t>może przesunąć urlop pracownika, gdy:</a:t>
            </a:r>
          </a:p>
          <a:p>
            <a:r>
              <a:rPr lang="pl-PL" sz="2000" dirty="0"/>
              <a:t>jego obecność jest </a:t>
            </a:r>
            <a:r>
              <a:rPr lang="pl-PL" sz="2000" b="1" dirty="0"/>
              <a:t>konieczna dla prawidłowego funkcjonowania firmy</a:t>
            </a:r>
            <a:r>
              <a:rPr lang="pl-PL" sz="2000" dirty="0"/>
              <a:t>,</a:t>
            </a:r>
          </a:p>
          <a:p>
            <a:r>
              <a:rPr lang="pl-PL" sz="2000" dirty="0"/>
              <a:t>pojawiły się </a:t>
            </a:r>
            <a:r>
              <a:rPr lang="pl-PL" sz="2000" b="1" dirty="0"/>
              <a:t>nieprzewidziane okoliczności w zakładzie pracy</a:t>
            </a:r>
            <a:endParaRPr lang="pl-PL" sz="20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576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3D9228-B5A2-2F19-8A04-8D923E6A4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Przesunięcie urlopu z powodu szczególnych sytuacji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230AD6-D715-3A8E-3CBB-2FCED3CD3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z="2000" b="1" dirty="0"/>
              <a:t>Urlop musi być przesunięty</a:t>
            </a:r>
            <a:r>
              <a:rPr lang="pl-PL" sz="2000" dirty="0"/>
              <a:t>, gdy pracownik nie może z niego skorzystać z powodu np.: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choroby (zwolnienie lekarskie)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odosobnienia z powodu choroby zakaźnej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powołania na ćwiczenia wojskowe lub służbę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urlopu macierzyńskiego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2577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D9FCD9-F833-2B11-22F7-9846D9E3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Odwołanie pracownika z urlopu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7CF306-DD4D-7888-E2D8-E8A189C14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3694"/>
            <a:ext cx="8596668" cy="388077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sz="2000" dirty="0"/>
              <a:t>Pracodawca może </a:t>
            </a:r>
            <a:r>
              <a:rPr lang="pl-PL" sz="2000" b="1" dirty="0"/>
              <a:t>odwołać pracownika z urlopu tylko w wyjątkowej sytuacji</a:t>
            </a:r>
            <a:r>
              <a:rPr lang="pl-PL" sz="2000" dirty="0"/>
              <a:t>, gdy: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obecność pracownika jest konieczna,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pojawiły się nieprzewidziane okoliczności, których nie można było przewidzieć przed rozpoczęciem urlopu.</a:t>
            </a:r>
          </a:p>
          <a:p>
            <a:pPr>
              <a:buNone/>
            </a:pPr>
            <a:r>
              <a:rPr lang="pl-PL" sz="2000" b="1" dirty="0"/>
              <a:t>Zwrot kosztów</a:t>
            </a:r>
          </a:p>
          <a:p>
            <a:pPr>
              <a:buNone/>
            </a:pPr>
            <a:r>
              <a:rPr lang="pl-PL" sz="2000" dirty="0"/>
              <a:t>Jeżeli pracownik zostanie odwołany z urlopu, pracodawca musi </a:t>
            </a:r>
            <a:r>
              <a:rPr lang="pl-PL" sz="2000" b="1" dirty="0"/>
              <a:t>pokryć koszty związane z odwołaniem</a:t>
            </a:r>
            <a:r>
              <a:rPr lang="pl-PL" sz="2000" dirty="0"/>
              <a:t>, np.: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niewykorzystany pobyt w hotelu,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wcześniejszy powrót z wyjazdu,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koszty podróży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3613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15B8D2-600D-DC34-5BAA-701998B0F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Karta pracy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BF0C70-1502-8160-6308-75DDB92B2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/>
              <a:t>Karta pracy nr 1 – wymiar urlopu wypoczynkowego</a:t>
            </a:r>
          </a:p>
          <a:p>
            <a:r>
              <a:rPr lang="pl-PL" sz="2000" dirty="0"/>
              <a:t>Karta pracy nr 2 – wniosek o udzielenie urlopu wypoczynkowego</a:t>
            </a:r>
          </a:p>
          <a:p>
            <a:r>
              <a:rPr lang="pl-PL" sz="2000" dirty="0"/>
              <a:t>Praca w grupach – 6 grup</a:t>
            </a:r>
          </a:p>
        </p:txBody>
      </p:sp>
    </p:spTree>
    <p:extLst>
      <p:ext uri="{BB962C8B-B14F-4D97-AF65-F5344CB8AC3E}">
        <p14:creationId xmlns:p14="http://schemas.microsoft.com/office/powerpoint/2010/main" val="46038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F674B1-CE25-3A25-CDE3-21A0F1FDF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pracowniczy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E606C9-E366-674D-E16C-A1659B6F7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0871"/>
            <a:ext cx="8596668" cy="45504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/>
              <a:t>Wyróżniamy następujące rodzaje urlopów pracowniczych:</a:t>
            </a:r>
          </a:p>
          <a:p>
            <a:r>
              <a:rPr lang="pl-PL" sz="2000" dirty="0"/>
              <a:t>Urlop wypoczynkowy</a:t>
            </a:r>
          </a:p>
          <a:p>
            <a:r>
              <a:rPr lang="pl-PL" sz="2000" dirty="0"/>
              <a:t>Urlop uzupełniający</a:t>
            </a:r>
          </a:p>
          <a:p>
            <a:r>
              <a:rPr lang="pl-PL" sz="2000" dirty="0"/>
              <a:t>Urlop na żądanie</a:t>
            </a:r>
          </a:p>
          <a:p>
            <a:r>
              <a:rPr lang="pl-PL" sz="2000" dirty="0"/>
              <a:t>Urlop okolicznościowy</a:t>
            </a:r>
          </a:p>
          <a:p>
            <a:r>
              <a:rPr lang="pl-PL" sz="2000" dirty="0"/>
              <a:t>Urlop bezpłatny</a:t>
            </a:r>
          </a:p>
          <a:p>
            <a:r>
              <a:rPr lang="pl-PL" sz="2000" dirty="0"/>
              <a:t>Urlop szkoleniowy</a:t>
            </a:r>
          </a:p>
          <a:p>
            <a:r>
              <a:rPr lang="pl-PL" sz="2000" dirty="0"/>
              <a:t>Urlop zdrowotny</a:t>
            </a:r>
          </a:p>
          <a:p>
            <a:r>
              <a:rPr lang="pl-PL" sz="2000" dirty="0"/>
              <a:t>Urlop z powodu siły wyższej</a:t>
            </a:r>
          </a:p>
          <a:p>
            <a:r>
              <a:rPr lang="pl-PL" sz="2000" dirty="0"/>
              <a:t>Urlop opiekuńczy</a:t>
            </a:r>
          </a:p>
        </p:txBody>
      </p:sp>
    </p:spTree>
    <p:extLst>
      <p:ext uri="{BB962C8B-B14F-4D97-AF65-F5344CB8AC3E}">
        <p14:creationId xmlns:p14="http://schemas.microsoft.com/office/powerpoint/2010/main" val="3568112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BD436E-A8EB-FA0C-430D-BB57BE08D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noProof="0" dirty="0"/>
              <a:t>Urlop uzupełniający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D0913D-580D-9B13-ED15-193EAF745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3693"/>
            <a:ext cx="8596668" cy="3880773"/>
          </a:xfrm>
        </p:spPr>
        <p:txBody>
          <a:bodyPr>
            <a:normAutofit fontScale="92500"/>
          </a:bodyPr>
          <a:lstStyle/>
          <a:p>
            <a:r>
              <a:rPr lang="pl-PL" sz="2000" b="1" dirty="0"/>
              <a:t>Urlop uzupełniający</a:t>
            </a:r>
            <a:r>
              <a:rPr lang="pl-PL" sz="2000" dirty="0"/>
              <a:t> to dodatkowy urlop wypoczynkowy, który przysługuje pracownikowi, gdy </a:t>
            </a:r>
            <a:r>
              <a:rPr lang="pl-PL" sz="2000" b="1" dirty="0"/>
              <a:t>w trakcie roku osiągnie 10-letni staż pracy</a:t>
            </a:r>
            <a:r>
              <a:rPr lang="pl-PL" sz="2000" dirty="0"/>
              <a:t> uprawniający do wyższego wymiaru urlopu</a:t>
            </a:r>
          </a:p>
          <a:p>
            <a:r>
              <a:rPr lang="pl-PL" sz="2000" dirty="0"/>
              <a:t>Urlop uzupełniający przysługuje, gdy pracownik: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miał prawo do </a:t>
            </a:r>
            <a:r>
              <a:rPr lang="pl-PL" sz="2000" b="1" dirty="0"/>
              <a:t>20 dni urlopu</a:t>
            </a:r>
            <a:r>
              <a:rPr lang="pl-PL" sz="2000" dirty="0"/>
              <a:t> (staż poniżej 10 lat),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w danym roku osiągnął </a:t>
            </a:r>
            <a:r>
              <a:rPr lang="pl-PL" sz="2000" b="1" dirty="0"/>
              <a:t>10 lat stażu pracy</a:t>
            </a:r>
            <a:endParaRPr lang="pl-PL" sz="2000" dirty="0"/>
          </a:p>
          <a:p>
            <a:pPr>
              <a:buNone/>
            </a:pPr>
            <a:r>
              <a:rPr lang="pl-PL" sz="2000" dirty="0"/>
              <a:t>Po osiągnięciu 10 lat stażu pracownik ma prawo do </a:t>
            </a:r>
            <a:r>
              <a:rPr lang="pl-PL" sz="2000" b="1" dirty="0"/>
              <a:t>26 dni urlopu rocznie</a:t>
            </a:r>
          </a:p>
          <a:p>
            <a:pPr>
              <a:buNone/>
            </a:pPr>
            <a:endParaRPr lang="pl-PL" sz="2000" dirty="0"/>
          </a:p>
          <a:p>
            <a:r>
              <a:rPr lang="pl-PL" sz="2000" dirty="0"/>
              <a:t>Pracownik otrzymuje </a:t>
            </a:r>
            <a:r>
              <a:rPr lang="pl-PL" sz="2000" b="1" dirty="0"/>
              <a:t>różnicę między 26 a 20 dniami</a:t>
            </a:r>
            <a:r>
              <a:rPr lang="pl-PL" sz="2000" dirty="0"/>
              <a:t>, czyli:</a:t>
            </a:r>
          </a:p>
          <a:p>
            <a:r>
              <a:rPr lang="pl-PL" sz="2000" b="1" dirty="0"/>
              <a:t>26 – 20 = 6 dni urlopu uzupełniającego</a:t>
            </a:r>
            <a:endParaRPr lang="pl-PL" sz="20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1328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78841F-9B02-DADB-C7E5-95A5B2FE5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na żądanie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F53115-7D86-070E-2145-D1EFF554F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1052"/>
            <a:ext cx="8596668" cy="445110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sz="2300" b="1" dirty="0"/>
              <a:t>Urlop na żądanie</a:t>
            </a:r>
            <a:r>
              <a:rPr lang="pl-PL" sz="2300" dirty="0"/>
              <a:t> to szczególny rodzaj urlopu wypoczynkowego, z którego pracownik może skorzystać nagle, bez wcześniejszego planowania.</a:t>
            </a:r>
            <a:endParaRPr lang="pl-PL" sz="2300" b="1" dirty="0"/>
          </a:p>
          <a:p>
            <a:pPr>
              <a:buNone/>
            </a:pPr>
            <a:r>
              <a:rPr lang="pl-PL" sz="2300" dirty="0"/>
              <a:t>1. Ile dni przysługuje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300" dirty="0"/>
              <a:t>maksymalnie </a:t>
            </a:r>
            <a:r>
              <a:rPr lang="pl-PL" sz="2300" b="1" dirty="0"/>
              <a:t>4 dni w roku kalendarzowym</a:t>
            </a:r>
            <a:endParaRPr lang="pl-PL" sz="23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300" dirty="0"/>
              <a:t>są to dni </a:t>
            </a:r>
            <a:r>
              <a:rPr lang="pl-PL" sz="2300" b="1" dirty="0"/>
              <a:t>z puli urlopu wypoczynkowego</a:t>
            </a:r>
            <a:r>
              <a:rPr lang="pl-PL" sz="2300" dirty="0"/>
              <a:t> (czyli z 20 lub 26 dni)</a:t>
            </a:r>
          </a:p>
          <a:p>
            <a:pPr>
              <a:buNone/>
            </a:pPr>
            <a:r>
              <a:rPr lang="pl-PL" sz="2300" dirty="0"/>
              <a:t>2. Kiedy można go wziąć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300" dirty="0"/>
              <a:t>w nagłej sytuacji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300" dirty="0"/>
              <a:t>pracownik zgłasza urlop </a:t>
            </a:r>
            <a:r>
              <a:rPr lang="pl-PL" sz="2300" b="1" dirty="0"/>
              <a:t>najpóźniej w dniu jego rozpoczęcia</a:t>
            </a:r>
            <a:r>
              <a:rPr lang="pl-PL" sz="2300" dirty="0"/>
              <a:t>, przed rozpoczęciem pracy</a:t>
            </a:r>
          </a:p>
          <a:p>
            <a:pPr>
              <a:buNone/>
            </a:pPr>
            <a:r>
              <a:rPr lang="pl-PL" sz="2300" dirty="0"/>
              <a:t>3. Czy pracodawca może odmówić</a:t>
            </a:r>
            <a:br>
              <a:rPr lang="pl-PL" sz="2300" dirty="0"/>
            </a:br>
            <a:r>
              <a:rPr lang="pl-PL" sz="2300" dirty="0"/>
              <a:t>W wyjątkowych sytuacjach </a:t>
            </a:r>
            <a:r>
              <a:rPr lang="pl-PL" sz="2300" b="1" dirty="0"/>
              <a:t>tak</a:t>
            </a:r>
            <a:r>
              <a:rPr lang="pl-PL" sz="2300" dirty="0"/>
              <a:t>, jeśli nieobecność pracownika mogłaby poważnie zakłócić pracę firmy</a:t>
            </a:r>
          </a:p>
          <a:p>
            <a:pPr>
              <a:buNone/>
            </a:pPr>
            <a:r>
              <a:rPr lang="pl-PL" sz="2300" dirty="0"/>
              <a:t>4. Wynagrodzenie</a:t>
            </a:r>
            <a:br>
              <a:rPr lang="pl-PL" sz="2300" dirty="0"/>
            </a:br>
            <a:r>
              <a:rPr lang="pl-PL" sz="2300" dirty="0"/>
              <a:t>Za urlop na żądanie pracownik otrzymuje </a:t>
            </a:r>
            <a:r>
              <a:rPr lang="pl-PL" sz="2300" b="1" dirty="0"/>
              <a:t>normalne wynagrodzenie</a:t>
            </a:r>
            <a:r>
              <a:rPr lang="pl-PL" sz="2300" dirty="0"/>
              <a:t>, tak jak za urlop wypoczynkowy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5795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455EC0-C351-2AA4-0B9A-06352DE03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okolicznościowy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D68187-1AC3-69B8-FF73-CF315459F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0627"/>
            <a:ext cx="8596668" cy="45107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sz="1900" b="1" dirty="0"/>
              <a:t>Urlop okolicznościowy</a:t>
            </a:r>
            <a:r>
              <a:rPr lang="pl-PL" sz="1900" dirty="0"/>
              <a:t> to zwolnienie od pracy udzielane pracownikowi z powodu ważnych wydarzeń rodzinnych lub osobistych. Jest to urlop </a:t>
            </a:r>
            <a:r>
              <a:rPr lang="pl-PL" sz="1900" b="1" dirty="0"/>
              <a:t>płatny</a:t>
            </a:r>
            <a:r>
              <a:rPr lang="pl-PL" sz="1900" dirty="0"/>
              <a:t>, a jego udzielenie regulują przepisy prawa pracy</a:t>
            </a:r>
          </a:p>
          <a:p>
            <a:pPr>
              <a:buNone/>
            </a:pPr>
            <a:r>
              <a:rPr lang="pl-PL" sz="1900" b="1" dirty="0"/>
              <a:t>Kiedy przysługuje urlop okolicznościowy:</a:t>
            </a:r>
            <a:endParaRPr lang="pl-PL" sz="1900" dirty="0"/>
          </a:p>
          <a:p>
            <a:pPr>
              <a:buNone/>
            </a:pPr>
            <a:r>
              <a:rPr lang="pl-PL" sz="1900" b="1" dirty="0"/>
              <a:t>2 dni urlopu:</a:t>
            </a:r>
            <a:endParaRPr lang="pl-PL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1900" dirty="0"/>
              <a:t>ślub pracownika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900" dirty="0"/>
              <a:t>urodzenie się dziecka pracownika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900" dirty="0"/>
              <a:t>zgon i pogrzeb: małżonka, dziecka, ojca, matki, ojczyma lub macochy</a:t>
            </a:r>
          </a:p>
          <a:p>
            <a:pPr>
              <a:buNone/>
            </a:pPr>
            <a:r>
              <a:rPr lang="pl-PL" sz="1900" b="1" dirty="0"/>
              <a:t>1 dzień urlopu:</a:t>
            </a:r>
            <a:endParaRPr lang="pl-PL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1900" dirty="0"/>
              <a:t>ślub dziecka pracownika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900" dirty="0"/>
              <a:t>zgon i pogrzeb: siostry, brata, teściowej, teścia, babci, dziadka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900" dirty="0"/>
              <a:t>zgon i pogrzeb innej osoby pozostającej na utrzymaniu pracownika lub pod jego opieką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80387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3D4229-832F-7E39-2D3A-6A6FC60C0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okolicznościowy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FA3362-A8B2-00BF-807F-3FDE9F0A2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2963"/>
            <a:ext cx="8596668" cy="3880773"/>
          </a:xfrm>
        </p:spPr>
        <p:txBody>
          <a:bodyPr>
            <a:normAutofit fontScale="92500" lnSpcReduction="20000"/>
          </a:bodyPr>
          <a:lstStyle/>
          <a:p>
            <a:r>
              <a:rPr lang="pl-PL" sz="2200" b="1" dirty="0"/>
              <a:t>Za </a:t>
            </a:r>
            <a:r>
              <a:rPr lang="pl-PL" sz="2200" dirty="0"/>
              <a:t>urlop okolicznościowy pracownik otrzymuje </a:t>
            </a:r>
            <a:r>
              <a:rPr lang="pl-PL" sz="2200" b="1" dirty="0"/>
              <a:t>wynagrodzenie tak jak za pracę</a:t>
            </a:r>
            <a:r>
              <a:rPr lang="pl-PL" sz="2200" dirty="0"/>
              <a:t>. Aby go otrzymać powinien:</a:t>
            </a:r>
          </a:p>
          <a:p>
            <a:r>
              <a:rPr lang="pl-PL" sz="2200" dirty="0"/>
              <a:t>złożyć </a:t>
            </a:r>
            <a:r>
              <a:rPr lang="pl-PL" sz="2200" b="1" dirty="0"/>
              <a:t>wniosek o urlop okolicznościowy i </a:t>
            </a:r>
            <a:r>
              <a:rPr lang="pl-PL" sz="2200" dirty="0"/>
              <a:t>dołączyć </a:t>
            </a:r>
            <a:r>
              <a:rPr lang="pl-PL" sz="2200" b="1" dirty="0"/>
              <a:t>dokument potwierdzający zdarzenie</a:t>
            </a:r>
            <a:r>
              <a:rPr lang="pl-PL" sz="2200" dirty="0"/>
              <a:t>, np.:</a:t>
            </a:r>
          </a:p>
          <a:p>
            <a:pPr lvl="1"/>
            <a:r>
              <a:rPr lang="pl-PL" sz="2200" dirty="0"/>
              <a:t>akt urodzenia dziecka</a:t>
            </a:r>
          </a:p>
          <a:p>
            <a:pPr lvl="1"/>
            <a:r>
              <a:rPr lang="pl-PL" sz="2200" dirty="0"/>
              <a:t>akt zgonu</a:t>
            </a:r>
          </a:p>
          <a:p>
            <a:pPr lvl="1"/>
            <a:r>
              <a:rPr lang="pl-PL" sz="2200" dirty="0"/>
              <a:t>akt małżeństwa</a:t>
            </a:r>
          </a:p>
          <a:p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Urlop okolicznościowy jest 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dodatkowym urlopem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i nie zmniejsza liczby dni urlopu wypoczynkowego</a:t>
            </a:r>
            <a:br>
              <a:rPr lang="pl-PL" sz="2200" dirty="0"/>
            </a:br>
            <a:endParaRPr lang="pl-PL" sz="2200" dirty="0"/>
          </a:p>
          <a:p>
            <a:pPr marL="0" indent="0">
              <a:buNone/>
            </a:pPr>
            <a:br>
              <a:rPr lang="pl-PL" dirty="0"/>
            </a:b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38613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7A9923-25E4-3A67-8F48-E800FFE8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bezpłatny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7758A5-71C4-4682-51F7-72BF5A5CE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5251"/>
            <a:ext cx="8596668" cy="4108059"/>
          </a:xfrm>
        </p:spPr>
        <p:txBody>
          <a:bodyPr>
            <a:normAutofit/>
          </a:bodyPr>
          <a:lstStyle/>
          <a:p>
            <a:r>
              <a:rPr lang="pl-PL" sz="2000" dirty="0"/>
              <a:t>Urlop bezpłatny jest udzielany </a:t>
            </a:r>
            <a:r>
              <a:rPr lang="pl-PL" sz="2000" b="1" dirty="0"/>
              <a:t>na wniosek pracownika</a:t>
            </a:r>
            <a:r>
              <a:rPr lang="pl-PL" sz="2000" dirty="0"/>
              <a:t>. Pracownik może o niego poprosić np. gdy chce:</a:t>
            </a:r>
          </a:p>
          <a:p>
            <a:pPr marL="0" indent="0">
              <a:buNone/>
            </a:pPr>
            <a:r>
              <a:rPr lang="pl-PL" sz="2000" dirty="0"/>
              <a:t>	- załatwić ważne sprawy osobiste</a:t>
            </a:r>
          </a:p>
          <a:p>
            <a:pPr marL="0" indent="0">
              <a:buNone/>
            </a:pPr>
            <a:r>
              <a:rPr lang="pl-PL" sz="2000" dirty="0"/>
              <a:t>	- wyjechać na dłuższy czas</a:t>
            </a:r>
          </a:p>
          <a:p>
            <a:pPr marL="0" indent="0">
              <a:buNone/>
            </a:pPr>
            <a:r>
              <a:rPr lang="pl-PL" sz="2000" dirty="0"/>
              <a:t>	- podjąć inną pracę</a:t>
            </a:r>
          </a:p>
          <a:p>
            <a:pPr marL="0" indent="0">
              <a:buNone/>
            </a:pPr>
            <a:r>
              <a:rPr lang="pl-PL" sz="2000" dirty="0"/>
              <a:t>	- zrobić przerwę w pracy</a:t>
            </a:r>
          </a:p>
          <a:p>
            <a:r>
              <a:rPr lang="pl-PL" sz="2000" dirty="0"/>
              <a:t>Pracodawca może, ale </a:t>
            </a:r>
            <a:r>
              <a:rPr lang="pl-PL" sz="2000" b="1" dirty="0"/>
              <a:t>nie musi udzielić urlopu bezpłatnego</a:t>
            </a:r>
            <a:r>
              <a:rPr lang="pl-PL" sz="2000" dirty="0"/>
              <a:t>.</a:t>
            </a:r>
            <a:endParaRPr lang="pl-PL" sz="2000" b="1" dirty="0"/>
          </a:p>
          <a:p>
            <a:r>
              <a:rPr lang="pl-PL" sz="2000" dirty="0"/>
              <a:t>Okres urlopu bezpłatnego </a:t>
            </a:r>
            <a:r>
              <a:rPr lang="pl-PL" sz="2000" b="1" dirty="0"/>
              <a:t>nie wlicza się do okresu pracy, od którego zależą uprawnienia pracownicze</a:t>
            </a:r>
          </a:p>
        </p:txBody>
      </p:sp>
    </p:spTree>
    <p:extLst>
      <p:ext uri="{BB962C8B-B14F-4D97-AF65-F5344CB8AC3E}">
        <p14:creationId xmlns:p14="http://schemas.microsoft.com/office/powerpoint/2010/main" val="578104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CB7E05-AEF0-047F-3804-EB13DCBF2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szkoleniowy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031A0D-D32B-F8BD-7D86-37A67FDEC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9176"/>
            <a:ext cx="8596668" cy="4299648"/>
          </a:xfrm>
        </p:spPr>
        <p:txBody>
          <a:bodyPr/>
          <a:lstStyle/>
          <a:p>
            <a:pPr>
              <a:buNone/>
            </a:pPr>
            <a:endParaRPr lang="pl-PL" dirty="0"/>
          </a:p>
          <a:p>
            <a:r>
              <a:rPr lang="pl-PL" sz="2000" b="1" dirty="0"/>
              <a:t>Urlop szkoleniowy</a:t>
            </a:r>
            <a:r>
              <a:rPr lang="pl-PL" sz="2000" dirty="0"/>
              <a:t> to płatny urlop udzielany pracownikowi w celu </a:t>
            </a:r>
            <a:r>
              <a:rPr lang="pl-PL" sz="2000" b="1" dirty="0"/>
              <a:t>podnoszenia kwalifikacji zawodowych</a:t>
            </a:r>
            <a:r>
              <a:rPr lang="pl-PL" sz="2000" dirty="0"/>
              <a:t>, np. podczas nauki w szkole, na studiach lub kursach.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Urlop szkoleniowy przysługuje, gdy pracownik: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podnosi kwalifikacje zawodowe za zgodą pracodawcy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musi przygotować się do egzaminu lub obrony pracy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8241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CB0796-757C-A0A1-0DBE-DC7FF3B51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szkoleniowy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FED9C6-4FF5-AE87-E415-201CF9AE1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3693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pl-PL" sz="2000" b="1" dirty="0"/>
              <a:t>Ile dni urlopu szkoleniowego przysługuje</a:t>
            </a:r>
          </a:p>
          <a:p>
            <a:r>
              <a:rPr lang="pl-PL" sz="2000" b="1" dirty="0"/>
              <a:t>6 dni</a:t>
            </a:r>
            <a:r>
              <a:rPr lang="pl-PL" sz="2000" dirty="0"/>
              <a:t> – na przygotowanie się i przystąpienie do:</a:t>
            </a:r>
          </a:p>
          <a:p>
            <a:pPr lvl="1"/>
            <a:r>
              <a:rPr lang="pl-PL" sz="2000" dirty="0"/>
              <a:t>egzaminów eksternistycznych</a:t>
            </a:r>
          </a:p>
          <a:p>
            <a:pPr lvl="1"/>
            <a:r>
              <a:rPr lang="pl-PL" sz="2000" dirty="0"/>
              <a:t>egzaminu maturalnego</a:t>
            </a:r>
          </a:p>
          <a:p>
            <a:pPr lvl="1"/>
            <a:r>
              <a:rPr lang="pl-PL" sz="2000" dirty="0"/>
              <a:t>egzaminu zawodowego</a:t>
            </a:r>
          </a:p>
          <a:p>
            <a:r>
              <a:rPr lang="pl-PL" sz="2000" b="1" dirty="0"/>
              <a:t>21 dni</a:t>
            </a:r>
            <a:r>
              <a:rPr lang="pl-PL" sz="2000" dirty="0"/>
              <a:t> – na przygotowanie pracy dyplomowej oraz przygotowanie się i przystąpienie do </a:t>
            </a:r>
            <a:r>
              <a:rPr lang="pl-PL" sz="2000" b="1" dirty="0"/>
              <a:t>egzaminu dyplomowego</a:t>
            </a:r>
          </a:p>
          <a:p>
            <a:r>
              <a:rPr lang="pl-PL" sz="2000" dirty="0"/>
              <a:t>Za czas urlopu szkoleniowego pracownik otrzymuje </a:t>
            </a:r>
            <a:r>
              <a:rPr lang="pl-PL" sz="2000" b="1" dirty="0"/>
              <a:t>wynagrodzenie </a:t>
            </a:r>
          </a:p>
          <a:p>
            <a:r>
              <a:rPr lang="pl-PL" sz="2000" dirty="0"/>
              <a:t>Jest to </a:t>
            </a:r>
            <a:r>
              <a:rPr lang="pl-PL" sz="2000" b="1" dirty="0"/>
              <a:t>dodatkowy urlop</a:t>
            </a:r>
            <a:r>
              <a:rPr lang="pl-PL" sz="2000" dirty="0"/>
              <a:t>, który nie zmniejsza liczby dni urlopu wypoczynkowego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0400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04A366-EB3F-B529-D48C-1EC4545E0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zdrowotny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9684E9-DCD7-BFF5-0F02-BE1206AA9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4058"/>
            <a:ext cx="8596668" cy="3880773"/>
          </a:xfrm>
        </p:spPr>
        <p:txBody>
          <a:bodyPr/>
          <a:lstStyle/>
          <a:p>
            <a:r>
              <a:rPr lang="pl-PL" sz="2000" b="1" dirty="0"/>
              <a:t>Urlop zdrowotny</a:t>
            </a:r>
            <a:r>
              <a:rPr lang="pl-PL" sz="2000" dirty="0"/>
              <a:t> to urlop udzielany pracownikowi w celu </a:t>
            </a:r>
            <a:r>
              <a:rPr lang="pl-PL" sz="2000" b="1" dirty="0"/>
              <a:t>poprawy stanu zdrowia i regeneracji sił</a:t>
            </a:r>
            <a:r>
              <a:rPr lang="pl-PL" sz="2000" dirty="0"/>
              <a:t>, gdy jego zdrowie jest zagrożone wykonywaną pracą</a:t>
            </a:r>
          </a:p>
          <a:p>
            <a:r>
              <a:rPr lang="pl-PL" sz="2000" dirty="0"/>
              <a:t>Najczęściej przysługuje on pracownikom, których praca jest szczególnie obciążająca, np.: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nauczycielom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pracownikom wykonującym ciężką lub stresującą pracę</a:t>
            </a:r>
          </a:p>
          <a:p>
            <a:pPr>
              <a:buNone/>
            </a:pPr>
            <a:r>
              <a:rPr lang="pl-PL" sz="2000" dirty="0"/>
              <a:t>W wielu przypadkach przyznanie urlopu zdrowotnego wymaga </a:t>
            </a:r>
            <a:r>
              <a:rPr lang="pl-PL" sz="2000" b="1" dirty="0"/>
              <a:t>orzeczenia lekarza</a:t>
            </a:r>
            <a:endParaRPr lang="pl-PL" sz="20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57153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B4F358-5D8F-3898-9422-AE3E24D75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zdrowotny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4A773B-2454-5E27-E98D-44B8B7F1F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3693"/>
            <a:ext cx="8596668" cy="38807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sz="2000" dirty="0"/>
              <a:t>Urlop zdrowotny ma na celu: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leczenie lub rehabilitację pracownika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poprawę kondycji psychicznej i fizycznej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zapobieganie pogorszeniu stanu zdrowia</a:t>
            </a:r>
          </a:p>
          <a:p>
            <a:r>
              <a:rPr lang="pl-PL" sz="2000" dirty="0"/>
              <a:t>W większości przypadków pracownik podczas urlopu zdrowotnego </a:t>
            </a:r>
            <a:r>
              <a:rPr lang="pl-PL" sz="2000" b="1" dirty="0"/>
              <a:t>otrzymuje wynagrodzenie</a:t>
            </a:r>
            <a:r>
              <a:rPr lang="pl-PL" sz="2000" dirty="0"/>
              <a:t> lub inne świadczenia zgodnie z przepisami</a:t>
            </a:r>
          </a:p>
          <a:p>
            <a:pPr>
              <a:buNone/>
            </a:pPr>
            <a:r>
              <a:rPr lang="pl-PL" sz="2000" dirty="0"/>
              <a:t>Urlop zdrowotny udzielany jest wtedy, gdy: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lekarz stwierdzi potrzebę przerwy w pracy ze względów zdrowotnych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pracownik spełnia warunki określone w przepisach (np. odpowiedni staż pracy)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77632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C8960A-E5B1-A3C8-3431-DE58A6226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z powodu siły wyższej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3D1349-0A7E-4032-8D8C-E6AE03542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4121"/>
            <a:ext cx="8596668" cy="3880773"/>
          </a:xfrm>
        </p:spPr>
        <p:txBody>
          <a:bodyPr/>
          <a:lstStyle/>
          <a:p>
            <a:r>
              <a:rPr lang="pl-PL" sz="2000" b="1" dirty="0"/>
              <a:t>Urlop z powodu siły wyższej</a:t>
            </a:r>
            <a:r>
              <a:rPr lang="pl-PL" sz="2000" dirty="0"/>
              <a:t> to zwolnienie od pracy przysługujące pracownikowi w nagłej sytuacji rodzinnej spowodowanej chorobą lub wypadkiem, gdy konieczna jest natychmiastowa obecność pracownika</a:t>
            </a:r>
          </a:p>
          <a:p>
            <a:r>
              <a:rPr lang="pl-PL" sz="2000" dirty="0"/>
              <a:t>Pracownik ma prawo do: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b="1" dirty="0"/>
              <a:t>2 dni</a:t>
            </a:r>
            <a:r>
              <a:rPr lang="pl-PL" sz="2000" dirty="0"/>
              <a:t> albo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b="1" dirty="0"/>
              <a:t>16 godzin</a:t>
            </a:r>
            <a:r>
              <a:rPr lang="pl-PL" sz="2000" dirty="0"/>
              <a:t> w roku kalendarzowym.</a:t>
            </a:r>
          </a:p>
          <a:p>
            <a:pPr>
              <a:buNone/>
            </a:pPr>
            <a:r>
              <a:rPr lang="pl-PL" sz="2000" dirty="0"/>
              <a:t>Pracownik decyduje, czy korzysta z niego w dniach czy w godzinach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209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14B5C2-8CED-7930-6E9A-B43BAA9DF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wypoczynkowy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7D33BB-0D4E-5897-12E7-72BD48407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9591"/>
            <a:ext cx="8596668" cy="4045226"/>
          </a:xfrm>
        </p:spPr>
        <p:txBody>
          <a:bodyPr/>
          <a:lstStyle/>
          <a:p>
            <a:r>
              <a:rPr lang="pl-PL" sz="2000" b="1" dirty="0"/>
              <a:t>Urlop wypoczynkowy</a:t>
            </a:r>
            <a:r>
              <a:rPr lang="pl-PL" sz="2000" dirty="0"/>
              <a:t> to coroczny, płatny i nieprzerwalny czas wypoczynku pracownika</a:t>
            </a:r>
          </a:p>
          <a:p>
            <a:r>
              <a:rPr lang="pl-PL" sz="2000" dirty="0"/>
              <a:t>Urlop ma na celu regenerację sił fizycznych i psychicznych</a:t>
            </a:r>
          </a:p>
          <a:p>
            <a:r>
              <a:rPr lang="pl-PL" sz="2000" dirty="0"/>
              <a:t>Jest to jedno z podstawowych praw pracownika wynikających z </a:t>
            </a:r>
            <a:r>
              <a:rPr lang="pl-PL" sz="2000" b="1" dirty="0"/>
              <a:t>Kodeksu Pracy</a:t>
            </a:r>
          </a:p>
          <a:p>
            <a:r>
              <a:rPr lang="pl-PL" sz="2000" dirty="0"/>
              <a:t>Pracownik nie może zrzec się prawa do urlopu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64655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CF1A66-C5C0-8A05-9CB0-27407F14F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Urlop z powodu siły wyższej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B2EA79-E40C-7F63-A4FB-CE15C7C24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3815"/>
            <a:ext cx="8596668" cy="3880773"/>
          </a:xfrm>
        </p:spPr>
        <p:txBody>
          <a:bodyPr/>
          <a:lstStyle/>
          <a:p>
            <a:pPr>
              <a:buNone/>
            </a:pPr>
            <a:r>
              <a:rPr lang="pl-PL" sz="2000" dirty="0"/>
              <a:t>Urlop przysługuje w nagłych sytuacjach, np.: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choroba dziecka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nagły wypadek w rodzinie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pilna opieka nad bliską osobą</a:t>
            </a:r>
          </a:p>
          <a:p>
            <a:r>
              <a:rPr lang="pl-PL" sz="2000" dirty="0"/>
              <a:t>Za czas takiego urlopu pracownik otrzymuje </a:t>
            </a:r>
            <a:r>
              <a:rPr lang="pl-PL" sz="2000" b="1" dirty="0"/>
              <a:t>50% wynagrodzenia</a:t>
            </a:r>
            <a:endParaRPr lang="pl-PL" sz="2000" dirty="0"/>
          </a:p>
          <a:p>
            <a:r>
              <a:rPr lang="pl-PL" sz="2000" b="1" dirty="0"/>
              <a:t>Nie wlicza się </a:t>
            </a:r>
            <a:r>
              <a:rPr lang="pl-PL" sz="2000" dirty="0"/>
              <a:t>do wymiaru urlopu wypoczynkowego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63661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F8F8D1-89E2-0463-4CCF-1D262CE2E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opiekuńczy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0CF78F-42E3-DD95-5D24-FBEBB97D7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9465"/>
            <a:ext cx="8596668" cy="3880773"/>
          </a:xfrm>
        </p:spPr>
        <p:txBody>
          <a:bodyPr>
            <a:noAutofit/>
          </a:bodyPr>
          <a:lstStyle/>
          <a:p>
            <a:r>
              <a:rPr lang="pl-PL" sz="2000" b="1" dirty="0"/>
              <a:t>Urlop opiekuńczy</a:t>
            </a:r>
            <a:r>
              <a:rPr lang="pl-PL" sz="2000" dirty="0"/>
              <a:t> to zwolnienie od pracy, które przysługuje pracownikowi w celu </a:t>
            </a:r>
            <a:r>
              <a:rPr lang="pl-PL" sz="2000" b="1" dirty="0"/>
              <a:t>zapewnienia osobistej opieki lub wsparcia członkowi rodziny albo osobie mieszkającej w tym samym gospodarstwie domowym</a:t>
            </a:r>
          </a:p>
          <a:p>
            <a:r>
              <a:rPr lang="pl-PL" sz="2000" dirty="0"/>
              <a:t>Pracownik ma prawo do </a:t>
            </a:r>
            <a:r>
              <a:rPr lang="pl-PL" sz="2000" b="1" dirty="0"/>
              <a:t>5 dni urlopu opiekuńczego w roku kalendarzowym</a:t>
            </a:r>
            <a:endParaRPr lang="pl-PL" sz="2000" dirty="0"/>
          </a:p>
          <a:p>
            <a:pPr>
              <a:buNone/>
            </a:pPr>
            <a:r>
              <a:rPr lang="pl-PL" sz="2000" dirty="0"/>
              <a:t>Urlop opiekuńczy można wziąć, gdy opieki potrzebuje: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dziecko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małżonek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rodzic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inny członek rodziny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osoba mieszkająca z pracownikiem w tym samym gospodarstwie domowym</a:t>
            </a:r>
          </a:p>
          <a:p>
            <a:r>
              <a:rPr lang="pl-PL" sz="2000" dirty="0"/>
              <a:t>Jest to urlop bezpłatny</a:t>
            </a:r>
          </a:p>
        </p:txBody>
      </p:sp>
    </p:spTree>
    <p:extLst>
      <p:ext uri="{BB962C8B-B14F-4D97-AF65-F5344CB8AC3E}">
        <p14:creationId xmlns:p14="http://schemas.microsoft.com/office/powerpoint/2010/main" val="13489725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ADF39E-A5D1-A849-0B81-8204B50BE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Karta pracy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38C87E-4959-D40F-077A-E62AD49FC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/>
              <a:t>Karta pracy nr 3 - studium przypadku</a:t>
            </a:r>
          </a:p>
          <a:p>
            <a:r>
              <a:rPr lang="pl-PL" sz="2000" dirty="0"/>
              <a:t>Praca z całą klasą</a:t>
            </a:r>
          </a:p>
        </p:txBody>
      </p:sp>
    </p:spTree>
    <p:extLst>
      <p:ext uri="{BB962C8B-B14F-4D97-AF65-F5344CB8AC3E}">
        <p14:creationId xmlns:p14="http://schemas.microsoft.com/office/powerpoint/2010/main" val="5843022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FACF38-5B0B-7C63-A927-E91B85AADC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FDE897D-06B2-3E71-5775-2C3A3A59E0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042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F96A0E-1949-63F0-31CE-765FA56CB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wypoczynkowy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B8695E-FE7C-DE39-4964-05AC25957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98983"/>
            <a:ext cx="8596668" cy="4242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b="1" dirty="0"/>
              <a:t>Dlaczego urlop wypoczynkowy jest ważny?</a:t>
            </a:r>
          </a:p>
          <a:p>
            <a:r>
              <a:rPr lang="pl-PL" sz="2000" dirty="0"/>
              <a:t>Poprawia zdrowie i samopoczucie pracownika</a:t>
            </a:r>
          </a:p>
          <a:p>
            <a:r>
              <a:rPr lang="pl-PL" sz="2000" dirty="0"/>
              <a:t>Zmniejsza ryzyko wypalenia zawodowego</a:t>
            </a:r>
          </a:p>
          <a:p>
            <a:r>
              <a:rPr lang="pl-PL" sz="2000" dirty="0"/>
              <a:t>Zwiększa efektywność i motywację do pracy</a:t>
            </a:r>
          </a:p>
          <a:p>
            <a:r>
              <a:rPr lang="pl-PL" sz="2000" dirty="0"/>
              <a:t>Jest formą ochrony prawnej pracownika</a:t>
            </a:r>
          </a:p>
        </p:txBody>
      </p:sp>
    </p:spTree>
    <p:extLst>
      <p:ext uri="{BB962C8B-B14F-4D97-AF65-F5344CB8AC3E}">
        <p14:creationId xmlns:p14="http://schemas.microsoft.com/office/powerpoint/2010/main" val="232759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02DCDD-1E31-BABA-FA6C-0AABA09A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Wymiar urlopu wypoczynkowego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B7A04C-D9D8-CD43-61B6-B5573B8C2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9775"/>
            <a:ext cx="8596668" cy="4371588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/>
              <a:t>W zależności od długości stażu pracy pracownika wymiar urlopu wynosi</a:t>
            </a:r>
          </a:p>
          <a:p>
            <a:r>
              <a:rPr lang="pl-PL" sz="2000" b="1" dirty="0"/>
              <a:t>20 dni </a:t>
            </a:r>
            <a:r>
              <a:rPr lang="pl-PL" sz="2000" dirty="0"/>
              <a:t>– jeżeli pracownik jest zatrudniony </a:t>
            </a:r>
            <a:r>
              <a:rPr lang="pl-PL" sz="2000" b="1" dirty="0"/>
              <a:t>krócej niż 10 lat</a:t>
            </a:r>
          </a:p>
          <a:p>
            <a:r>
              <a:rPr lang="pl-PL" sz="2000" b="1" dirty="0"/>
              <a:t>26 dni </a:t>
            </a:r>
            <a:r>
              <a:rPr lang="pl-PL" sz="2000" dirty="0"/>
              <a:t>- jeżeli pracownik jest zatrudniony </a:t>
            </a:r>
            <a:r>
              <a:rPr lang="pl-PL" sz="2000" b="1" dirty="0"/>
              <a:t>dłużej niż 10 lat</a:t>
            </a:r>
          </a:p>
          <a:p>
            <a:r>
              <a:rPr lang="pl-PL" sz="2000" dirty="0"/>
              <a:t>Wymiar urlopu dla pracownika zatrudnionego w niepełnym wymiarze czasu pracy ustala się proporcjonalnie do wymiaru czasu pracy tego pracownika</a:t>
            </a:r>
          </a:p>
          <a:p>
            <a:r>
              <a:rPr lang="pl-PL" sz="2000" dirty="0"/>
              <a:t>Niepełny dzień urlopu zaokrągla się w górę do pełnego dnia</a:t>
            </a:r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4017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E3AD3F-7488-AE78-76C4-5D0A852FB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Staż pracy – podstawa naliczenia wymiaru urlopu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A0F595-40AF-D50F-38CB-EE0649A38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 okresów zatrudnienia, od którego zależy prawo do 20 lub 26 dni wymiaru urlopu, zalicza się:</a:t>
            </a:r>
          </a:p>
          <a:p>
            <a:r>
              <a:rPr lang="pl-PL" dirty="0"/>
              <a:t>Zakończone okresy nauki (potwierdzone świadectwami szkolnymi lub dyplomem):</a:t>
            </a:r>
          </a:p>
          <a:p>
            <a:pPr>
              <a:buAutoNum type="arabicPeriod"/>
            </a:pPr>
            <a:r>
              <a:rPr lang="pl-PL" b="1" dirty="0"/>
              <a:t>Zasadnicza szkoła zawodowa – 3 lat</a:t>
            </a:r>
          </a:p>
          <a:p>
            <a:pPr>
              <a:buAutoNum type="arabicPeriod"/>
            </a:pPr>
            <a:r>
              <a:rPr lang="pl-PL" b="1" dirty="0"/>
              <a:t>Średnia szkoła zawodowa – 5 lat</a:t>
            </a:r>
          </a:p>
          <a:p>
            <a:pPr>
              <a:buAutoNum type="arabicPeriod"/>
            </a:pPr>
            <a:r>
              <a:rPr lang="pl-PL" b="1" dirty="0"/>
              <a:t>Średnia szkoła ogólnokształcąca – 4 lata</a:t>
            </a:r>
          </a:p>
          <a:p>
            <a:pPr>
              <a:buAutoNum type="arabicPeriod"/>
            </a:pPr>
            <a:r>
              <a:rPr lang="pl-PL" b="1" dirty="0"/>
              <a:t>Szkoła policealna – 6 lat</a:t>
            </a:r>
          </a:p>
          <a:p>
            <a:pPr>
              <a:buAutoNum type="arabicPeriod"/>
            </a:pPr>
            <a:r>
              <a:rPr lang="pl-PL" b="1" dirty="0"/>
              <a:t>Studia wyższe – 8 lat</a:t>
            </a:r>
          </a:p>
          <a:p>
            <a:pPr marL="0" indent="0">
              <a:buNone/>
            </a:pPr>
            <a:r>
              <a:rPr lang="pl-PL" dirty="0"/>
              <a:t>Okresy nauki </a:t>
            </a:r>
            <a:r>
              <a:rPr lang="pl-PL" b="1" dirty="0"/>
              <a:t>nie sumują się</a:t>
            </a:r>
            <a:r>
              <a:rPr lang="pl-PL" dirty="0"/>
              <a:t>. Wlicza się tylko najwyższy ukończony poziom.</a:t>
            </a:r>
          </a:p>
        </p:txBody>
      </p:sp>
    </p:spTree>
    <p:extLst>
      <p:ext uri="{BB962C8B-B14F-4D97-AF65-F5344CB8AC3E}">
        <p14:creationId xmlns:p14="http://schemas.microsoft.com/office/powerpoint/2010/main" val="2309798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2D9CFD-963F-F961-4731-E040147EF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Staż pracy – podstawa naliczenia wymiaru urlopu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17887D-A823-281C-9057-C6398727C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/>
              <a:t>Jeżeli pracownik pobierał naukę w czasie zatrudnienia, do okresu pracy, od którego zależy wymiar, wlicza się bądź okresy zatrudnienia w którym była pobierana nauka, bądź okresy nauki, zależnie od tego, co jest korzystniejsze dla pracownika</a:t>
            </a:r>
          </a:p>
          <a:p>
            <a:r>
              <a:rPr lang="pl-PL" sz="2000" dirty="0"/>
              <a:t>Przykład:</a:t>
            </a:r>
          </a:p>
          <a:p>
            <a:pPr marL="0" indent="0">
              <a:buNone/>
            </a:pPr>
            <a:r>
              <a:rPr lang="pl-PL" sz="2000" dirty="0"/>
              <a:t>	Absolwent szkoły średniej zawodowej osiągnie uprawnia do skorzystania z 26 	dni urlopu po przepracowaniu: 5 lat (5 lat + 5 lat = 10 lat)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1791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79B053-3838-7061-9669-CBE8AE630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wypoczynkowy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2ACB52-5C5C-DA83-9AED-DE770A1DC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821" y="1812720"/>
            <a:ext cx="8596668" cy="3880773"/>
          </a:xfrm>
        </p:spPr>
        <p:txBody>
          <a:bodyPr/>
          <a:lstStyle/>
          <a:p>
            <a:r>
              <a:rPr lang="pl-PL" sz="2000" dirty="0"/>
              <a:t>Jeden dzień urlopu odpowiada </a:t>
            </a:r>
            <a:r>
              <a:rPr lang="pl-PL" sz="2000" b="1" dirty="0"/>
              <a:t>8 godzinom pracy</a:t>
            </a:r>
          </a:p>
          <a:p>
            <a:r>
              <a:rPr lang="pl-PL" sz="2000" dirty="0"/>
              <a:t>Za czas urlopu pracownikowi przysługuje takie samo wynagrodzenie, jakie otrzymywałby, gdyby w tym czasie pracował</a:t>
            </a:r>
          </a:p>
          <a:p>
            <a:r>
              <a:rPr lang="pl-PL" sz="2000" dirty="0"/>
              <a:t>Zmienne składniki wynagrodzenia mogą być obliczane na podstawie przeciętnego wynagrodzenia:</a:t>
            </a:r>
          </a:p>
          <a:p>
            <a:pPr>
              <a:buFontTx/>
              <a:buChar char="-"/>
            </a:pPr>
            <a:r>
              <a:rPr lang="pl-PL" sz="2000" dirty="0"/>
              <a:t>3 miesięcy poprzedzających miesiąc rozpoczęcia urlopu</a:t>
            </a:r>
          </a:p>
          <a:p>
            <a:pPr>
              <a:buFontTx/>
              <a:buChar char="-"/>
            </a:pPr>
            <a:r>
              <a:rPr lang="pl-PL" sz="2000" dirty="0"/>
              <a:t>W przypadku znacznego wahania wysokości wynagrodzenia okres ten może być przedłużony do 12 miesięcy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6316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91449A-8BF9-C80F-543D-CD494DF0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Urlop wypoczynkowy – pierwsza praca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526993-6964-6B6A-84AE-36B7A1634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9653"/>
            <a:ext cx="8596668" cy="4351710"/>
          </a:xfrm>
        </p:spPr>
        <p:txBody>
          <a:bodyPr>
            <a:normAutofit/>
          </a:bodyPr>
          <a:lstStyle/>
          <a:p>
            <a:r>
              <a:rPr lang="pl-PL" sz="2000" dirty="0"/>
              <a:t>Po </a:t>
            </a:r>
            <a:r>
              <a:rPr lang="pl-PL" sz="2000" b="1" dirty="0"/>
              <a:t>każdym miesiącu pracy</a:t>
            </a:r>
            <a:r>
              <a:rPr lang="pl-PL" sz="2000" dirty="0"/>
              <a:t> przysługuje </a:t>
            </a:r>
            <a:r>
              <a:rPr lang="pl-PL" sz="2000" b="1" dirty="0"/>
              <a:t>1/12 rocznego wymiaru urlopu</a:t>
            </a:r>
            <a:endParaRPr lang="pl-PL" sz="2000" dirty="0"/>
          </a:p>
          <a:p>
            <a:pPr>
              <a:buNone/>
            </a:pPr>
            <a:r>
              <a:rPr lang="pl-PL" sz="2000" b="1" dirty="0"/>
              <a:t>Przykład</a:t>
            </a:r>
          </a:p>
          <a:p>
            <a:pPr>
              <a:buNone/>
            </a:pPr>
            <a:r>
              <a:rPr lang="pl-PL" sz="2000" dirty="0"/>
              <a:t>Jeśli pracownikowi przysługuje 20 dni urlopu rocznie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po 1 miesiącu → </a:t>
            </a:r>
            <a:r>
              <a:rPr lang="pl-PL" sz="2000" b="1" dirty="0"/>
              <a:t>1,67 dnia</a:t>
            </a:r>
            <a:endParaRPr lang="pl-PL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po 2 miesiącach → </a:t>
            </a:r>
            <a:r>
              <a:rPr lang="pl-PL" sz="2000" b="1" dirty="0"/>
              <a:t>3,34 dnia</a:t>
            </a:r>
            <a:endParaRPr lang="pl-PL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po 6 miesiącach → </a:t>
            </a:r>
            <a:r>
              <a:rPr lang="pl-PL" sz="2000" b="1" dirty="0"/>
              <a:t>10 dni</a:t>
            </a:r>
            <a:endParaRPr lang="pl-PL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po 12 miesiącach → </a:t>
            </a:r>
            <a:r>
              <a:rPr lang="pl-PL" sz="2000" b="1" dirty="0"/>
              <a:t>20 dni</a:t>
            </a:r>
            <a:endParaRPr lang="pl-PL" sz="2000" dirty="0"/>
          </a:p>
          <a:p>
            <a:r>
              <a:rPr lang="pl-PL" sz="2000" dirty="0"/>
              <a:t>Pracodawca zwykle </a:t>
            </a:r>
            <a:r>
              <a:rPr lang="pl-PL" sz="2000" b="1" dirty="0"/>
              <a:t>zaokrągla do pełnych dni lub godzin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8893817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500</TotalTime>
  <Words>1938</Words>
  <Application>Microsoft Office PowerPoint</Application>
  <PresentationFormat>Panoramiczny</PresentationFormat>
  <Paragraphs>228</Paragraphs>
  <Slides>33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33</vt:i4>
      </vt:variant>
    </vt:vector>
  </HeadingPairs>
  <TitlesOfParts>
    <vt:vector size="37" baseType="lpstr">
      <vt:lpstr>Arial</vt:lpstr>
      <vt:lpstr>Trebuchet MS</vt:lpstr>
      <vt:lpstr>Wingdings 3</vt:lpstr>
      <vt:lpstr>Faseta</vt:lpstr>
      <vt:lpstr>Urlopy pracownicze</vt:lpstr>
      <vt:lpstr>Urlop pracowniczy</vt:lpstr>
      <vt:lpstr>Urlop wypoczynkowy</vt:lpstr>
      <vt:lpstr>Urlop wypoczynkowy</vt:lpstr>
      <vt:lpstr>Wymiar urlopu wypoczynkowego</vt:lpstr>
      <vt:lpstr>Staż pracy – podstawa naliczenia wymiaru urlopu</vt:lpstr>
      <vt:lpstr>Staż pracy – podstawa naliczenia wymiaru urlopu</vt:lpstr>
      <vt:lpstr>Urlop wypoczynkowy</vt:lpstr>
      <vt:lpstr>Urlop wypoczynkowy – pierwsza praca</vt:lpstr>
      <vt:lpstr>Urlop wypoczynkowy – kolejne zatrudnienie</vt:lpstr>
      <vt:lpstr>Urlop wypoczynkowy – proporcjonalny wymiar urlopu</vt:lpstr>
      <vt:lpstr>Urlop wypoczynkowy – proporcjonalny wymiar urlopu - przykład</vt:lpstr>
      <vt:lpstr>Wniosek o udzielenie urlopu wypoczynkowego</vt:lpstr>
      <vt:lpstr>Ekwiwalent za niewykorzystany urlop</vt:lpstr>
      <vt:lpstr>Plan urlopów wypoczynkowych</vt:lpstr>
      <vt:lpstr>Przesunięcie terminu urlopu</vt:lpstr>
      <vt:lpstr>Przesunięcie urlopu z powodu szczególnych sytuacji</vt:lpstr>
      <vt:lpstr>Odwołanie pracownika z urlopu</vt:lpstr>
      <vt:lpstr>Karta pracy</vt:lpstr>
      <vt:lpstr>Urlop uzupełniający</vt:lpstr>
      <vt:lpstr>Urlop na żądanie</vt:lpstr>
      <vt:lpstr>Urlop okolicznościowy</vt:lpstr>
      <vt:lpstr>Urlop okolicznościowy</vt:lpstr>
      <vt:lpstr>Urlop bezpłatny</vt:lpstr>
      <vt:lpstr>Urlop szkoleniowy</vt:lpstr>
      <vt:lpstr>Urlop szkoleniowy</vt:lpstr>
      <vt:lpstr>Urlop zdrowotny</vt:lpstr>
      <vt:lpstr>Urlop zdrowotny</vt:lpstr>
      <vt:lpstr>Urlop z powodu siły wyższej</vt:lpstr>
      <vt:lpstr>Urlop z powodu siły wyższej</vt:lpstr>
      <vt:lpstr>Urlop opiekuńczy</vt:lpstr>
      <vt:lpstr>Karta pracy 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Urlopy pracownicze</dc:title>
  <dc:creator>Bożena Czukiewska</dc:creator>
  <cp:lastModifiedBy>Bożena Czukiewska</cp:lastModifiedBy>
  <cp:revision>40</cp:revision>
  <cp:lastPrinted>2026-03-07T10:57:34Z</cp:lastPrinted>
  <dcterms:created xsi:type="dcterms:W3CDTF">2026-03-01T18:37:58Z</dcterms:created>
  <dcterms:modified xsi:type="dcterms:W3CDTF">2026-03-09T17:42:07Z</dcterms:modified>
</cp:coreProperties>
</file>