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8" r:id="rId4"/>
    <p:sldId id="259" r:id="rId5"/>
    <p:sldId id="260" r:id="rId6"/>
    <p:sldId id="261" r:id="rId7"/>
    <p:sldId id="262" r:id="rId8"/>
    <p:sldId id="263" r:id="rId9"/>
    <p:sldId id="265" r:id="rId10"/>
    <p:sldId id="269" r:id="rId11"/>
    <p:sldId id="268" r:id="rId12"/>
    <p:sldId id="257" r:id="rId13"/>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303" autoAdjust="0"/>
    <p:restoredTop sz="94660"/>
  </p:normalViewPr>
  <p:slideViewPr>
    <p:cSldViewPr snapToGrid="0">
      <p:cViewPr varScale="1">
        <p:scale>
          <a:sx n="78" d="100"/>
          <a:sy n="78" d="100"/>
        </p:scale>
        <p:origin x="1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49AC558-FB57-91C1-B96F-3E07546D6625}"/>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3B05A94B-DAC4-608A-3019-FB64BFA5A62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824EA81D-0DA7-9D87-8E7F-FCAA12D687DB}"/>
              </a:ext>
            </a:extLst>
          </p:cNvPr>
          <p:cNvSpPr>
            <a:spLocks noGrp="1"/>
          </p:cNvSpPr>
          <p:nvPr>
            <p:ph type="dt" sz="half" idx="10"/>
          </p:nvPr>
        </p:nvSpPr>
        <p:spPr/>
        <p:txBody>
          <a:bodyPr/>
          <a:lstStyle/>
          <a:p>
            <a:fld id="{E462CC7F-8548-40CE-AD42-045C0F9EFF43}" type="datetimeFigureOut">
              <a:rPr lang="pl-PL" smtClean="0"/>
              <a:t>09.02.2026</a:t>
            </a:fld>
            <a:endParaRPr lang="pl-PL"/>
          </a:p>
        </p:txBody>
      </p:sp>
      <p:sp>
        <p:nvSpPr>
          <p:cNvPr id="5" name="Symbol zastępczy stopki 4">
            <a:extLst>
              <a:ext uri="{FF2B5EF4-FFF2-40B4-BE49-F238E27FC236}">
                <a16:creationId xmlns:a16="http://schemas.microsoft.com/office/drawing/2014/main" id="{EDD39B1D-8374-6495-61B2-7EFC1E84E415}"/>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A27ABA87-2D74-B055-BA3C-23E3DD11F7D9}"/>
              </a:ext>
            </a:extLst>
          </p:cNvPr>
          <p:cNvSpPr>
            <a:spLocks noGrp="1"/>
          </p:cNvSpPr>
          <p:nvPr>
            <p:ph type="sldNum" sz="quarter" idx="12"/>
          </p:nvPr>
        </p:nvSpPr>
        <p:spPr/>
        <p:txBody>
          <a:bodyPr/>
          <a:lstStyle/>
          <a:p>
            <a:fld id="{C5873EDE-6C9E-45F3-B2C5-54B2627A87AA}" type="slidenum">
              <a:rPr lang="pl-PL" smtClean="0"/>
              <a:t>‹#›</a:t>
            </a:fld>
            <a:endParaRPr lang="pl-PL"/>
          </a:p>
        </p:txBody>
      </p:sp>
    </p:spTree>
    <p:extLst>
      <p:ext uri="{BB962C8B-B14F-4D97-AF65-F5344CB8AC3E}">
        <p14:creationId xmlns:p14="http://schemas.microsoft.com/office/powerpoint/2010/main" val="282958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2A69EEB-ABA4-3803-E480-83486313FA89}"/>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45CD0861-86EE-3CC3-6ABE-F1F2CAF14A31}"/>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FDA142B2-20F8-108A-2491-9B80592855CB}"/>
              </a:ext>
            </a:extLst>
          </p:cNvPr>
          <p:cNvSpPr>
            <a:spLocks noGrp="1"/>
          </p:cNvSpPr>
          <p:nvPr>
            <p:ph type="dt" sz="half" idx="10"/>
          </p:nvPr>
        </p:nvSpPr>
        <p:spPr/>
        <p:txBody>
          <a:bodyPr/>
          <a:lstStyle/>
          <a:p>
            <a:fld id="{E462CC7F-8548-40CE-AD42-045C0F9EFF43}" type="datetimeFigureOut">
              <a:rPr lang="pl-PL" smtClean="0"/>
              <a:t>09.02.2026</a:t>
            </a:fld>
            <a:endParaRPr lang="pl-PL"/>
          </a:p>
        </p:txBody>
      </p:sp>
      <p:sp>
        <p:nvSpPr>
          <p:cNvPr id="5" name="Symbol zastępczy stopki 4">
            <a:extLst>
              <a:ext uri="{FF2B5EF4-FFF2-40B4-BE49-F238E27FC236}">
                <a16:creationId xmlns:a16="http://schemas.microsoft.com/office/drawing/2014/main" id="{F93BEA8D-4C8F-0CBF-5F00-7E5446F2D06A}"/>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282B20F-A9E5-EABB-1825-A4215F4E621B}"/>
              </a:ext>
            </a:extLst>
          </p:cNvPr>
          <p:cNvSpPr>
            <a:spLocks noGrp="1"/>
          </p:cNvSpPr>
          <p:nvPr>
            <p:ph type="sldNum" sz="quarter" idx="12"/>
          </p:nvPr>
        </p:nvSpPr>
        <p:spPr/>
        <p:txBody>
          <a:bodyPr/>
          <a:lstStyle/>
          <a:p>
            <a:fld id="{C5873EDE-6C9E-45F3-B2C5-54B2627A87AA}" type="slidenum">
              <a:rPr lang="pl-PL" smtClean="0"/>
              <a:t>‹#›</a:t>
            </a:fld>
            <a:endParaRPr lang="pl-PL"/>
          </a:p>
        </p:txBody>
      </p:sp>
    </p:spTree>
    <p:extLst>
      <p:ext uri="{BB962C8B-B14F-4D97-AF65-F5344CB8AC3E}">
        <p14:creationId xmlns:p14="http://schemas.microsoft.com/office/powerpoint/2010/main" val="3933235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DC1432E2-0CFA-D782-EB82-C590C9F91F4B}"/>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28E842CD-9A2E-AFFA-8F21-B39D40BB1EA3}"/>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4D37D768-62B7-15F9-5432-ADABD109BA1E}"/>
              </a:ext>
            </a:extLst>
          </p:cNvPr>
          <p:cNvSpPr>
            <a:spLocks noGrp="1"/>
          </p:cNvSpPr>
          <p:nvPr>
            <p:ph type="dt" sz="half" idx="10"/>
          </p:nvPr>
        </p:nvSpPr>
        <p:spPr/>
        <p:txBody>
          <a:bodyPr/>
          <a:lstStyle/>
          <a:p>
            <a:fld id="{E462CC7F-8548-40CE-AD42-045C0F9EFF43}" type="datetimeFigureOut">
              <a:rPr lang="pl-PL" smtClean="0"/>
              <a:t>09.02.2026</a:t>
            </a:fld>
            <a:endParaRPr lang="pl-PL"/>
          </a:p>
        </p:txBody>
      </p:sp>
      <p:sp>
        <p:nvSpPr>
          <p:cNvPr id="5" name="Symbol zastępczy stopki 4">
            <a:extLst>
              <a:ext uri="{FF2B5EF4-FFF2-40B4-BE49-F238E27FC236}">
                <a16:creationId xmlns:a16="http://schemas.microsoft.com/office/drawing/2014/main" id="{C232325F-0CDB-E75C-01A3-6151E56796C8}"/>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18AFE6B6-4D98-B8B5-97BE-4C6C9C534186}"/>
              </a:ext>
            </a:extLst>
          </p:cNvPr>
          <p:cNvSpPr>
            <a:spLocks noGrp="1"/>
          </p:cNvSpPr>
          <p:nvPr>
            <p:ph type="sldNum" sz="quarter" idx="12"/>
          </p:nvPr>
        </p:nvSpPr>
        <p:spPr/>
        <p:txBody>
          <a:bodyPr/>
          <a:lstStyle/>
          <a:p>
            <a:fld id="{C5873EDE-6C9E-45F3-B2C5-54B2627A87AA}" type="slidenum">
              <a:rPr lang="pl-PL" smtClean="0"/>
              <a:t>‹#›</a:t>
            </a:fld>
            <a:endParaRPr lang="pl-PL"/>
          </a:p>
        </p:txBody>
      </p:sp>
    </p:spTree>
    <p:extLst>
      <p:ext uri="{BB962C8B-B14F-4D97-AF65-F5344CB8AC3E}">
        <p14:creationId xmlns:p14="http://schemas.microsoft.com/office/powerpoint/2010/main" val="2385511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E084BDC-D3B0-E0F2-1F66-2798A243FCB3}"/>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76A190F-ECD9-CC90-46C9-0595D43C49CC}"/>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D596757-80B9-9674-8AC7-9AFACE447BE6}"/>
              </a:ext>
            </a:extLst>
          </p:cNvPr>
          <p:cNvSpPr>
            <a:spLocks noGrp="1"/>
          </p:cNvSpPr>
          <p:nvPr>
            <p:ph type="dt" sz="half" idx="10"/>
          </p:nvPr>
        </p:nvSpPr>
        <p:spPr/>
        <p:txBody>
          <a:bodyPr/>
          <a:lstStyle/>
          <a:p>
            <a:fld id="{E462CC7F-8548-40CE-AD42-045C0F9EFF43}" type="datetimeFigureOut">
              <a:rPr lang="pl-PL" smtClean="0"/>
              <a:t>09.02.2026</a:t>
            </a:fld>
            <a:endParaRPr lang="pl-PL"/>
          </a:p>
        </p:txBody>
      </p:sp>
      <p:sp>
        <p:nvSpPr>
          <p:cNvPr id="5" name="Symbol zastępczy stopki 4">
            <a:extLst>
              <a:ext uri="{FF2B5EF4-FFF2-40B4-BE49-F238E27FC236}">
                <a16:creationId xmlns:a16="http://schemas.microsoft.com/office/drawing/2014/main" id="{F06BDDB3-F3A6-413B-5CDC-F5437D1BF048}"/>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0681913F-363A-7581-6848-A2B799E9C562}"/>
              </a:ext>
            </a:extLst>
          </p:cNvPr>
          <p:cNvSpPr>
            <a:spLocks noGrp="1"/>
          </p:cNvSpPr>
          <p:nvPr>
            <p:ph type="sldNum" sz="quarter" idx="12"/>
          </p:nvPr>
        </p:nvSpPr>
        <p:spPr/>
        <p:txBody>
          <a:bodyPr/>
          <a:lstStyle/>
          <a:p>
            <a:fld id="{C5873EDE-6C9E-45F3-B2C5-54B2627A87AA}" type="slidenum">
              <a:rPr lang="pl-PL" smtClean="0"/>
              <a:t>‹#›</a:t>
            </a:fld>
            <a:endParaRPr lang="pl-PL"/>
          </a:p>
        </p:txBody>
      </p:sp>
    </p:spTree>
    <p:extLst>
      <p:ext uri="{BB962C8B-B14F-4D97-AF65-F5344CB8AC3E}">
        <p14:creationId xmlns:p14="http://schemas.microsoft.com/office/powerpoint/2010/main" val="262038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31BEAA5-48B2-E03C-1320-CEF57737B253}"/>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059A880A-BCA1-9C99-5819-8E94E5F18B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22C9E72D-9BF5-9616-EE2A-B5BBAA7C1187}"/>
              </a:ext>
            </a:extLst>
          </p:cNvPr>
          <p:cNvSpPr>
            <a:spLocks noGrp="1"/>
          </p:cNvSpPr>
          <p:nvPr>
            <p:ph type="dt" sz="half" idx="10"/>
          </p:nvPr>
        </p:nvSpPr>
        <p:spPr/>
        <p:txBody>
          <a:bodyPr/>
          <a:lstStyle/>
          <a:p>
            <a:fld id="{E462CC7F-8548-40CE-AD42-045C0F9EFF43}" type="datetimeFigureOut">
              <a:rPr lang="pl-PL" smtClean="0"/>
              <a:t>09.02.2026</a:t>
            </a:fld>
            <a:endParaRPr lang="pl-PL"/>
          </a:p>
        </p:txBody>
      </p:sp>
      <p:sp>
        <p:nvSpPr>
          <p:cNvPr id="5" name="Symbol zastępczy stopki 4">
            <a:extLst>
              <a:ext uri="{FF2B5EF4-FFF2-40B4-BE49-F238E27FC236}">
                <a16:creationId xmlns:a16="http://schemas.microsoft.com/office/drawing/2014/main" id="{BE6685C3-AB95-7F51-B250-E623013C6F8E}"/>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6C6F4266-9339-BA20-FA71-0A1F60F3E537}"/>
              </a:ext>
            </a:extLst>
          </p:cNvPr>
          <p:cNvSpPr>
            <a:spLocks noGrp="1"/>
          </p:cNvSpPr>
          <p:nvPr>
            <p:ph type="sldNum" sz="quarter" idx="12"/>
          </p:nvPr>
        </p:nvSpPr>
        <p:spPr/>
        <p:txBody>
          <a:bodyPr/>
          <a:lstStyle/>
          <a:p>
            <a:fld id="{C5873EDE-6C9E-45F3-B2C5-54B2627A87AA}" type="slidenum">
              <a:rPr lang="pl-PL" smtClean="0"/>
              <a:t>‹#›</a:t>
            </a:fld>
            <a:endParaRPr lang="pl-PL"/>
          </a:p>
        </p:txBody>
      </p:sp>
    </p:spTree>
    <p:extLst>
      <p:ext uri="{BB962C8B-B14F-4D97-AF65-F5344CB8AC3E}">
        <p14:creationId xmlns:p14="http://schemas.microsoft.com/office/powerpoint/2010/main" val="878302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E3107A3-EC30-170D-6655-07CFF5BEC54B}"/>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95C6DB6B-D3E3-B28B-C576-2E8575949E6A}"/>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02EF8ED9-8816-AFE9-9ECB-B32E590555F0}"/>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83862018-7AB1-FE7A-725C-F6B2C0CDD203}"/>
              </a:ext>
            </a:extLst>
          </p:cNvPr>
          <p:cNvSpPr>
            <a:spLocks noGrp="1"/>
          </p:cNvSpPr>
          <p:nvPr>
            <p:ph type="dt" sz="half" idx="10"/>
          </p:nvPr>
        </p:nvSpPr>
        <p:spPr/>
        <p:txBody>
          <a:bodyPr/>
          <a:lstStyle/>
          <a:p>
            <a:fld id="{E462CC7F-8548-40CE-AD42-045C0F9EFF43}" type="datetimeFigureOut">
              <a:rPr lang="pl-PL" smtClean="0"/>
              <a:t>09.02.2026</a:t>
            </a:fld>
            <a:endParaRPr lang="pl-PL"/>
          </a:p>
        </p:txBody>
      </p:sp>
      <p:sp>
        <p:nvSpPr>
          <p:cNvPr id="6" name="Symbol zastępczy stopki 5">
            <a:extLst>
              <a:ext uri="{FF2B5EF4-FFF2-40B4-BE49-F238E27FC236}">
                <a16:creationId xmlns:a16="http://schemas.microsoft.com/office/drawing/2014/main" id="{7BC4E630-2721-C398-A155-3B02B47548B3}"/>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E95FA8D2-F768-DB92-D2CB-27D55141152F}"/>
              </a:ext>
            </a:extLst>
          </p:cNvPr>
          <p:cNvSpPr>
            <a:spLocks noGrp="1"/>
          </p:cNvSpPr>
          <p:nvPr>
            <p:ph type="sldNum" sz="quarter" idx="12"/>
          </p:nvPr>
        </p:nvSpPr>
        <p:spPr/>
        <p:txBody>
          <a:bodyPr/>
          <a:lstStyle/>
          <a:p>
            <a:fld id="{C5873EDE-6C9E-45F3-B2C5-54B2627A87AA}" type="slidenum">
              <a:rPr lang="pl-PL" smtClean="0"/>
              <a:t>‹#›</a:t>
            </a:fld>
            <a:endParaRPr lang="pl-PL"/>
          </a:p>
        </p:txBody>
      </p:sp>
    </p:spTree>
    <p:extLst>
      <p:ext uri="{BB962C8B-B14F-4D97-AF65-F5344CB8AC3E}">
        <p14:creationId xmlns:p14="http://schemas.microsoft.com/office/powerpoint/2010/main" val="1937419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88D03B7-8833-AC91-628E-A4EDBA81DD31}"/>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B92D4FA5-E7DE-F5AF-B895-EBAF139F93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1CDA7099-D082-F104-A710-7B4207343300}"/>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B42DA00A-63FD-D1DF-61DA-C4E241F605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5CF54650-D9C7-3A39-6E04-AFBF86BDF888}"/>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4EFAD59F-A20A-225C-A6C1-A6ACDD2D55CE}"/>
              </a:ext>
            </a:extLst>
          </p:cNvPr>
          <p:cNvSpPr>
            <a:spLocks noGrp="1"/>
          </p:cNvSpPr>
          <p:nvPr>
            <p:ph type="dt" sz="half" idx="10"/>
          </p:nvPr>
        </p:nvSpPr>
        <p:spPr/>
        <p:txBody>
          <a:bodyPr/>
          <a:lstStyle/>
          <a:p>
            <a:fld id="{E462CC7F-8548-40CE-AD42-045C0F9EFF43}" type="datetimeFigureOut">
              <a:rPr lang="pl-PL" smtClean="0"/>
              <a:t>09.02.2026</a:t>
            </a:fld>
            <a:endParaRPr lang="pl-PL"/>
          </a:p>
        </p:txBody>
      </p:sp>
      <p:sp>
        <p:nvSpPr>
          <p:cNvPr id="8" name="Symbol zastępczy stopki 7">
            <a:extLst>
              <a:ext uri="{FF2B5EF4-FFF2-40B4-BE49-F238E27FC236}">
                <a16:creationId xmlns:a16="http://schemas.microsoft.com/office/drawing/2014/main" id="{414413D5-91B9-1926-28B9-A7C60FC991F2}"/>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CD00BA0D-FABB-BB21-72DE-9B2F78EA5A7B}"/>
              </a:ext>
            </a:extLst>
          </p:cNvPr>
          <p:cNvSpPr>
            <a:spLocks noGrp="1"/>
          </p:cNvSpPr>
          <p:nvPr>
            <p:ph type="sldNum" sz="quarter" idx="12"/>
          </p:nvPr>
        </p:nvSpPr>
        <p:spPr/>
        <p:txBody>
          <a:bodyPr/>
          <a:lstStyle/>
          <a:p>
            <a:fld id="{C5873EDE-6C9E-45F3-B2C5-54B2627A87AA}" type="slidenum">
              <a:rPr lang="pl-PL" smtClean="0"/>
              <a:t>‹#›</a:t>
            </a:fld>
            <a:endParaRPr lang="pl-PL"/>
          </a:p>
        </p:txBody>
      </p:sp>
    </p:spTree>
    <p:extLst>
      <p:ext uri="{BB962C8B-B14F-4D97-AF65-F5344CB8AC3E}">
        <p14:creationId xmlns:p14="http://schemas.microsoft.com/office/powerpoint/2010/main" val="988510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69431CC-4601-6CCC-4D73-9F6EF1121A86}"/>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7F809D20-50A8-A342-B0B9-46682EF6D759}"/>
              </a:ext>
            </a:extLst>
          </p:cNvPr>
          <p:cNvSpPr>
            <a:spLocks noGrp="1"/>
          </p:cNvSpPr>
          <p:nvPr>
            <p:ph type="dt" sz="half" idx="10"/>
          </p:nvPr>
        </p:nvSpPr>
        <p:spPr/>
        <p:txBody>
          <a:bodyPr/>
          <a:lstStyle/>
          <a:p>
            <a:fld id="{E462CC7F-8548-40CE-AD42-045C0F9EFF43}" type="datetimeFigureOut">
              <a:rPr lang="pl-PL" smtClean="0"/>
              <a:t>09.02.2026</a:t>
            </a:fld>
            <a:endParaRPr lang="pl-PL"/>
          </a:p>
        </p:txBody>
      </p:sp>
      <p:sp>
        <p:nvSpPr>
          <p:cNvPr id="4" name="Symbol zastępczy stopki 3">
            <a:extLst>
              <a:ext uri="{FF2B5EF4-FFF2-40B4-BE49-F238E27FC236}">
                <a16:creationId xmlns:a16="http://schemas.microsoft.com/office/drawing/2014/main" id="{C9C98C07-0199-210A-52E0-9411E4AB4B04}"/>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75E66DE9-60FF-04B5-B785-18B71566AC41}"/>
              </a:ext>
            </a:extLst>
          </p:cNvPr>
          <p:cNvSpPr>
            <a:spLocks noGrp="1"/>
          </p:cNvSpPr>
          <p:nvPr>
            <p:ph type="sldNum" sz="quarter" idx="12"/>
          </p:nvPr>
        </p:nvSpPr>
        <p:spPr/>
        <p:txBody>
          <a:bodyPr/>
          <a:lstStyle/>
          <a:p>
            <a:fld id="{C5873EDE-6C9E-45F3-B2C5-54B2627A87AA}" type="slidenum">
              <a:rPr lang="pl-PL" smtClean="0"/>
              <a:t>‹#›</a:t>
            </a:fld>
            <a:endParaRPr lang="pl-PL"/>
          </a:p>
        </p:txBody>
      </p:sp>
    </p:spTree>
    <p:extLst>
      <p:ext uri="{BB962C8B-B14F-4D97-AF65-F5344CB8AC3E}">
        <p14:creationId xmlns:p14="http://schemas.microsoft.com/office/powerpoint/2010/main" val="3244339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A17E3525-D7C8-357D-F43D-2EF3201EA904}"/>
              </a:ext>
            </a:extLst>
          </p:cNvPr>
          <p:cNvSpPr>
            <a:spLocks noGrp="1"/>
          </p:cNvSpPr>
          <p:nvPr>
            <p:ph type="dt" sz="half" idx="10"/>
          </p:nvPr>
        </p:nvSpPr>
        <p:spPr/>
        <p:txBody>
          <a:bodyPr/>
          <a:lstStyle/>
          <a:p>
            <a:fld id="{E462CC7F-8548-40CE-AD42-045C0F9EFF43}" type="datetimeFigureOut">
              <a:rPr lang="pl-PL" smtClean="0"/>
              <a:t>09.02.2026</a:t>
            </a:fld>
            <a:endParaRPr lang="pl-PL"/>
          </a:p>
        </p:txBody>
      </p:sp>
      <p:sp>
        <p:nvSpPr>
          <p:cNvPr id="3" name="Symbol zastępczy stopki 2">
            <a:extLst>
              <a:ext uri="{FF2B5EF4-FFF2-40B4-BE49-F238E27FC236}">
                <a16:creationId xmlns:a16="http://schemas.microsoft.com/office/drawing/2014/main" id="{5CCF26E7-9681-CCCB-4EDF-187425F02ED8}"/>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968CA5F1-E001-FAC6-BA04-E79B2F38B200}"/>
              </a:ext>
            </a:extLst>
          </p:cNvPr>
          <p:cNvSpPr>
            <a:spLocks noGrp="1"/>
          </p:cNvSpPr>
          <p:nvPr>
            <p:ph type="sldNum" sz="quarter" idx="12"/>
          </p:nvPr>
        </p:nvSpPr>
        <p:spPr/>
        <p:txBody>
          <a:bodyPr/>
          <a:lstStyle/>
          <a:p>
            <a:fld id="{C5873EDE-6C9E-45F3-B2C5-54B2627A87AA}" type="slidenum">
              <a:rPr lang="pl-PL" smtClean="0"/>
              <a:t>‹#›</a:t>
            </a:fld>
            <a:endParaRPr lang="pl-PL"/>
          </a:p>
        </p:txBody>
      </p:sp>
    </p:spTree>
    <p:extLst>
      <p:ext uri="{BB962C8B-B14F-4D97-AF65-F5344CB8AC3E}">
        <p14:creationId xmlns:p14="http://schemas.microsoft.com/office/powerpoint/2010/main" val="3562178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220CC44-5DD8-2F52-4144-80374BEDEC38}"/>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9736754F-A3F4-4270-9020-BFFFB37CE9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83769D27-8527-AD1B-C404-E7D8F92C12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FCCE621A-7716-126F-4E7F-31C4FABD83B5}"/>
              </a:ext>
            </a:extLst>
          </p:cNvPr>
          <p:cNvSpPr>
            <a:spLocks noGrp="1"/>
          </p:cNvSpPr>
          <p:nvPr>
            <p:ph type="dt" sz="half" idx="10"/>
          </p:nvPr>
        </p:nvSpPr>
        <p:spPr/>
        <p:txBody>
          <a:bodyPr/>
          <a:lstStyle/>
          <a:p>
            <a:fld id="{E462CC7F-8548-40CE-AD42-045C0F9EFF43}" type="datetimeFigureOut">
              <a:rPr lang="pl-PL" smtClean="0"/>
              <a:t>09.02.2026</a:t>
            </a:fld>
            <a:endParaRPr lang="pl-PL"/>
          </a:p>
        </p:txBody>
      </p:sp>
      <p:sp>
        <p:nvSpPr>
          <p:cNvPr id="6" name="Symbol zastępczy stopki 5">
            <a:extLst>
              <a:ext uri="{FF2B5EF4-FFF2-40B4-BE49-F238E27FC236}">
                <a16:creationId xmlns:a16="http://schemas.microsoft.com/office/drawing/2014/main" id="{DCD70BDB-3150-2B0B-CED5-07F5D23F1C7B}"/>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1C75DCD1-0AC5-33A3-130D-0F5851C6709F}"/>
              </a:ext>
            </a:extLst>
          </p:cNvPr>
          <p:cNvSpPr>
            <a:spLocks noGrp="1"/>
          </p:cNvSpPr>
          <p:nvPr>
            <p:ph type="sldNum" sz="quarter" idx="12"/>
          </p:nvPr>
        </p:nvSpPr>
        <p:spPr/>
        <p:txBody>
          <a:bodyPr/>
          <a:lstStyle/>
          <a:p>
            <a:fld id="{C5873EDE-6C9E-45F3-B2C5-54B2627A87AA}" type="slidenum">
              <a:rPr lang="pl-PL" smtClean="0"/>
              <a:t>‹#›</a:t>
            </a:fld>
            <a:endParaRPr lang="pl-PL"/>
          </a:p>
        </p:txBody>
      </p:sp>
    </p:spTree>
    <p:extLst>
      <p:ext uri="{BB962C8B-B14F-4D97-AF65-F5344CB8AC3E}">
        <p14:creationId xmlns:p14="http://schemas.microsoft.com/office/powerpoint/2010/main" val="3457499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9338C90-A41A-B0F3-04B0-0BDFDC208711}"/>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B9092D0A-4470-6095-AF22-EFDC256778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F0F5377A-237E-B012-98C1-AAD2A7E830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03E93EB3-567D-7982-3AE3-EAE22604A40D}"/>
              </a:ext>
            </a:extLst>
          </p:cNvPr>
          <p:cNvSpPr>
            <a:spLocks noGrp="1"/>
          </p:cNvSpPr>
          <p:nvPr>
            <p:ph type="dt" sz="half" idx="10"/>
          </p:nvPr>
        </p:nvSpPr>
        <p:spPr/>
        <p:txBody>
          <a:bodyPr/>
          <a:lstStyle/>
          <a:p>
            <a:fld id="{E462CC7F-8548-40CE-AD42-045C0F9EFF43}" type="datetimeFigureOut">
              <a:rPr lang="pl-PL" smtClean="0"/>
              <a:t>09.02.2026</a:t>
            </a:fld>
            <a:endParaRPr lang="pl-PL"/>
          </a:p>
        </p:txBody>
      </p:sp>
      <p:sp>
        <p:nvSpPr>
          <p:cNvPr id="6" name="Symbol zastępczy stopki 5">
            <a:extLst>
              <a:ext uri="{FF2B5EF4-FFF2-40B4-BE49-F238E27FC236}">
                <a16:creationId xmlns:a16="http://schemas.microsoft.com/office/drawing/2014/main" id="{2BFC27A6-44B3-3155-BE2D-133E6CAD5926}"/>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29D74771-8D4C-5B94-2F41-D94C2E7643EF}"/>
              </a:ext>
            </a:extLst>
          </p:cNvPr>
          <p:cNvSpPr>
            <a:spLocks noGrp="1"/>
          </p:cNvSpPr>
          <p:nvPr>
            <p:ph type="sldNum" sz="quarter" idx="12"/>
          </p:nvPr>
        </p:nvSpPr>
        <p:spPr/>
        <p:txBody>
          <a:bodyPr/>
          <a:lstStyle/>
          <a:p>
            <a:fld id="{C5873EDE-6C9E-45F3-B2C5-54B2627A87AA}" type="slidenum">
              <a:rPr lang="pl-PL" smtClean="0"/>
              <a:t>‹#›</a:t>
            </a:fld>
            <a:endParaRPr lang="pl-PL"/>
          </a:p>
        </p:txBody>
      </p:sp>
    </p:spTree>
    <p:extLst>
      <p:ext uri="{BB962C8B-B14F-4D97-AF65-F5344CB8AC3E}">
        <p14:creationId xmlns:p14="http://schemas.microsoft.com/office/powerpoint/2010/main" val="1726078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9E09C603-318E-22AD-8B64-3E506CA32E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07692E3F-4CF7-C5A3-D4AA-43BB633877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2FCF25AE-EF90-5282-CBFA-523E630B27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62CC7F-8548-40CE-AD42-045C0F9EFF43}" type="datetimeFigureOut">
              <a:rPr lang="pl-PL" smtClean="0"/>
              <a:t>09.02.2026</a:t>
            </a:fld>
            <a:endParaRPr lang="pl-PL"/>
          </a:p>
        </p:txBody>
      </p:sp>
      <p:sp>
        <p:nvSpPr>
          <p:cNvPr id="5" name="Symbol zastępczy stopki 4">
            <a:extLst>
              <a:ext uri="{FF2B5EF4-FFF2-40B4-BE49-F238E27FC236}">
                <a16:creationId xmlns:a16="http://schemas.microsoft.com/office/drawing/2014/main" id="{949A7585-F271-8B9A-894E-0F4046E9EF6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5B9ED3DA-B900-0A8D-E22D-F5EFEC4937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873EDE-6C9E-45F3-B2C5-54B2627A87AA}" type="slidenum">
              <a:rPr lang="pl-PL" smtClean="0"/>
              <a:t>‹#›</a:t>
            </a:fld>
            <a:endParaRPr lang="pl-PL"/>
          </a:p>
        </p:txBody>
      </p:sp>
    </p:spTree>
    <p:extLst>
      <p:ext uri="{BB962C8B-B14F-4D97-AF65-F5344CB8AC3E}">
        <p14:creationId xmlns:p14="http://schemas.microsoft.com/office/powerpoint/2010/main" val="2380355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9988706-F21C-22D5-88A7-91F9196F5351}"/>
              </a:ext>
            </a:extLst>
          </p:cNvPr>
          <p:cNvSpPr>
            <a:spLocks noGrp="1"/>
          </p:cNvSpPr>
          <p:nvPr>
            <p:ph type="ctrTitle"/>
          </p:nvPr>
        </p:nvSpPr>
        <p:spPr>
          <a:xfrm>
            <a:off x="530942" y="1668544"/>
            <a:ext cx="10385297" cy="3522888"/>
          </a:xfrm>
        </p:spPr>
        <p:txBody>
          <a:bodyPr>
            <a:normAutofit fontScale="90000"/>
          </a:bodyPr>
          <a:lstStyle/>
          <a:p>
            <a:pPr>
              <a:lnSpc>
                <a:spcPct val="100000"/>
              </a:lnSpc>
              <a:spcAft>
                <a:spcPts val="800"/>
              </a:spcAft>
              <a:buNone/>
            </a:pPr>
            <a:br>
              <a:rPr lang="pl-PL" sz="2700" dirty="0"/>
            </a:br>
            <a:br>
              <a:rPr lang="pl-PL" sz="2700" dirty="0"/>
            </a:br>
            <a:br>
              <a:rPr lang="pl-PL" sz="2700" dirty="0"/>
            </a:br>
            <a:br>
              <a:rPr lang="pl-PL" sz="2700" dirty="0"/>
            </a:br>
            <a:r>
              <a:rPr lang="pl-PL" sz="2800" kern="100" dirty="0">
                <a:effectLst/>
                <a:latin typeface="Calibri" panose="020F0502020204030204" pitchFamily="34" charset="0"/>
                <a:ea typeface="Calibri" panose="020F0502020204030204" pitchFamily="34" charset="0"/>
                <a:cs typeface="Times New Roman" panose="02020603050405020304" pitchFamily="18" charset="0"/>
              </a:rPr>
              <a:t>Przedmiot: Biznes i zarządzanie</a:t>
            </a:r>
            <a:br>
              <a:rPr lang="pl-PL" sz="2800" kern="100" dirty="0">
                <a:effectLst/>
                <a:latin typeface="Calibri" panose="020F0502020204030204" pitchFamily="34" charset="0"/>
                <a:ea typeface="Calibri" panose="020F0502020204030204" pitchFamily="34" charset="0"/>
                <a:cs typeface="Times New Roman" panose="02020603050405020304" pitchFamily="18" charset="0"/>
              </a:rPr>
            </a:br>
            <a:br>
              <a:rPr lang="pl-PL" sz="2800" kern="100" dirty="0">
                <a:effectLst/>
                <a:latin typeface="Calibri" panose="020F0502020204030204" pitchFamily="34" charset="0"/>
                <a:ea typeface="Calibri" panose="020F0502020204030204" pitchFamily="34" charset="0"/>
                <a:cs typeface="Times New Roman" panose="02020603050405020304" pitchFamily="18" charset="0"/>
              </a:rPr>
            </a:br>
            <a:r>
              <a:rPr lang="pl-PL" sz="2800" kern="100" dirty="0">
                <a:effectLst/>
                <a:latin typeface="Calibri" panose="020F0502020204030204" pitchFamily="34" charset="0"/>
                <a:ea typeface="Calibri" panose="020F0502020204030204" pitchFamily="34" charset="0"/>
                <a:cs typeface="Times New Roman" panose="02020603050405020304" pitchFamily="18" charset="0"/>
              </a:rPr>
              <a:t>Czas trwania: 1 godzina lekcyjna (45 minut)</a:t>
            </a:r>
            <a:br>
              <a:rPr lang="pl-PL" sz="2800" kern="100" dirty="0">
                <a:effectLst/>
                <a:latin typeface="Calibri" panose="020F0502020204030204" pitchFamily="34" charset="0"/>
                <a:ea typeface="Calibri" panose="020F0502020204030204" pitchFamily="34" charset="0"/>
                <a:cs typeface="Times New Roman" panose="02020603050405020304" pitchFamily="18" charset="0"/>
              </a:rPr>
            </a:br>
            <a:r>
              <a:rPr lang="pl-PL" sz="2800" kern="100" dirty="0">
                <a:effectLst/>
                <a:latin typeface="Calibri" panose="020F0502020204030204" pitchFamily="34" charset="0"/>
                <a:ea typeface="Calibri" panose="020F0502020204030204" pitchFamily="34" charset="0"/>
                <a:cs typeface="Times New Roman" panose="02020603050405020304" pitchFamily="18" charset="0"/>
              </a:rPr>
              <a:t>Poziom: Technikum</a:t>
            </a:r>
            <a:br>
              <a:rPr lang="pl-PL" sz="2800" kern="100" dirty="0">
                <a:effectLst/>
                <a:latin typeface="Calibri" panose="020F0502020204030204" pitchFamily="34" charset="0"/>
                <a:ea typeface="Calibri" panose="020F0502020204030204" pitchFamily="34" charset="0"/>
                <a:cs typeface="Times New Roman" panose="02020603050405020304" pitchFamily="18" charset="0"/>
              </a:rPr>
            </a:br>
            <a:br>
              <a:rPr lang="pl-PL" sz="2700" dirty="0"/>
            </a:br>
            <a:r>
              <a:rPr lang="pl-PL" sz="2700" b="1" dirty="0">
                <a:solidFill>
                  <a:srgbClr val="FF0000"/>
                </a:solidFill>
              </a:rPr>
              <a:t>Temat lekcji: Słucham i mówię, czyli jak dobrze się komunikować ze zrozumieniem</a:t>
            </a:r>
            <a:br>
              <a:rPr lang="pl-PL" dirty="0"/>
            </a:br>
            <a:endParaRPr lang="pl-PL" dirty="0"/>
          </a:p>
        </p:txBody>
      </p:sp>
      <p:sp>
        <p:nvSpPr>
          <p:cNvPr id="3" name="Podtytuł 2">
            <a:extLst>
              <a:ext uri="{FF2B5EF4-FFF2-40B4-BE49-F238E27FC236}">
                <a16:creationId xmlns:a16="http://schemas.microsoft.com/office/drawing/2014/main" id="{BB78A4A6-299E-8041-D119-BC0BB585F24E}"/>
              </a:ext>
            </a:extLst>
          </p:cNvPr>
          <p:cNvSpPr>
            <a:spLocks noGrp="1"/>
          </p:cNvSpPr>
          <p:nvPr>
            <p:ph type="subTitle" idx="1"/>
          </p:nvPr>
        </p:nvSpPr>
        <p:spPr>
          <a:xfrm>
            <a:off x="2177592" y="5373278"/>
            <a:ext cx="9291687" cy="987458"/>
          </a:xfrm>
        </p:spPr>
        <p:txBody>
          <a:bodyPr/>
          <a:lstStyle/>
          <a:p>
            <a:r>
              <a:rPr lang="pl-PL" dirty="0"/>
              <a:t>Dr Dariusz Socha, prof. Uczelni</a:t>
            </a:r>
          </a:p>
        </p:txBody>
      </p:sp>
    </p:spTree>
    <p:extLst>
      <p:ext uri="{BB962C8B-B14F-4D97-AF65-F5344CB8AC3E}">
        <p14:creationId xmlns:p14="http://schemas.microsoft.com/office/powerpoint/2010/main" val="1447255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49186DF-B60C-1691-6E61-8C3DE559C120}"/>
              </a:ext>
            </a:extLst>
          </p:cNvPr>
          <p:cNvSpPr>
            <a:spLocks noGrp="1"/>
          </p:cNvSpPr>
          <p:nvPr>
            <p:ph type="title"/>
          </p:nvPr>
        </p:nvSpPr>
        <p:spPr>
          <a:xfrm>
            <a:off x="395747" y="365125"/>
            <a:ext cx="10958053" cy="1099881"/>
          </a:xfrm>
        </p:spPr>
        <p:txBody>
          <a:bodyPr>
            <a:normAutofit/>
          </a:bodyPr>
          <a:lstStyle/>
          <a:p>
            <a:pPr marL="228600" marR="0" lvl="0" indent="-228600" defTabSz="914400" rtl="0" eaLnBrk="1" fontAlgn="auto" latinLnBrk="0" hangingPunct="1">
              <a:lnSpc>
                <a:spcPct val="115000"/>
              </a:lnSpc>
              <a:spcBef>
                <a:spcPts val="1500"/>
              </a:spcBef>
              <a:spcAft>
                <a:spcPts val="600"/>
              </a:spcAft>
              <a:tabLst/>
              <a:defRPr/>
            </a:pPr>
            <a:r>
              <a:rPr kumimoji="0" lang="pl-PL" sz="3200" b="0" i="0" u="none" strike="noStrike" kern="0" cap="none" spc="0" normalizeH="0" baseline="0" noProof="0" dirty="0">
                <a:ln>
                  <a:noFill/>
                </a:ln>
                <a:solidFill>
                  <a:srgbClr val="000000"/>
                </a:solidFill>
                <a:effectLst/>
                <a:uLnTx/>
                <a:uFillTx/>
                <a:latin typeface="+mn-lt"/>
                <a:ea typeface="Times New Roman" panose="02020603050405020304" pitchFamily="18" charset="0"/>
                <a:cs typeface="Times New Roman" panose="02020603050405020304" pitchFamily="18" charset="0"/>
              </a:rPr>
              <a:t>Poziomy komunikacji społecznej</a:t>
            </a:r>
            <a:endParaRPr lang="pl-PL" sz="3200" dirty="0"/>
          </a:p>
        </p:txBody>
      </p:sp>
      <p:sp>
        <p:nvSpPr>
          <p:cNvPr id="3" name="Symbol zastępczy zawartości 2">
            <a:extLst>
              <a:ext uri="{FF2B5EF4-FFF2-40B4-BE49-F238E27FC236}">
                <a16:creationId xmlns:a16="http://schemas.microsoft.com/office/drawing/2014/main" id="{9CD1D77A-3781-BF2D-4688-00B268095F1A}"/>
              </a:ext>
            </a:extLst>
          </p:cNvPr>
          <p:cNvSpPr>
            <a:spLocks noGrp="1"/>
          </p:cNvSpPr>
          <p:nvPr>
            <p:ph idx="1"/>
          </p:nvPr>
        </p:nvSpPr>
        <p:spPr>
          <a:xfrm>
            <a:off x="395747" y="1238865"/>
            <a:ext cx="11638937" cy="5254010"/>
          </a:xfrm>
        </p:spPr>
        <p:txBody>
          <a:bodyPr>
            <a:normAutofit/>
          </a:bodyPr>
          <a:lstStyle/>
          <a:p>
            <a:pPr>
              <a:lnSpc>
                <a:spcPct val="115000"/>
              </a:lnSpc>
              <a:spcBef>
                <a:spcPts val="1200"/>
              </a:spcBef>
              <a:spcAft>
                <a:spcPts val="1200"/>
              </a:spcAft>
              <a:buNone/>
            </a:pPr>
            <a:r>
              <a:rPr lang="pl-PL" sz="2800" kern="0" dirty="0">
                <a:solidFill>
                  <a:srgbClr val="000000"/>
                </a:solidFill>
                <a:effectLst/>
                <a:ea typeface="Times New Roman" panose="02020603050405020304" pitchFamily="18" charset="0"/>
                <a:cs typeface="Times New Roman" panose="02020603050405020304" pitchFamily="18" charset="0"/>
              </a:rPr>
              <a:t>Komunikację społeczną traktuje się jako centralny element kultury, bez której społeczność nie miałaby szans funkcjonować ani nawet przetrwać. Komunikacja ta przebiega na różnych poziomach, uporządkowanych rosnąco:</a:t>
            </a:r>
            <a:endParaRPr lang="pl-PL" sz="2800" kern="100" dirty="0">
              <a:effectLst/>
              <a:ea typeface="Calibri" panose="020F0502020204030204" pitchFamily="34" charset="0"/>
              <a:cs typeface="Times New Roman" panose="02020603050405020304" pitchFamily="18" charset="0"/>
            </a:endParaRPr>
          </a:p>
          <a:p>
            <a:pPr>
              <a:lnSpc>
                <a:spcPct val="115000"/>
              </a:lnSpc>
              <a:spcAft>
                <a:spcPts val="800"/>
              </a:spcAft>
              <a:buSzPts val="1000"/>
              <a:buFont typeface="Courier New" panose="02070309020205020404" pitchFamily="49" charset="0"/>
              <a:buChar char="o"/>
              <a:tabLst>
                <a:tab pos="457200" algn="l"/>
              </a:tabLst>
            </a:pPr>
            <a:r>
              <a:rPr lang="pl-PL" sz="2600" kern="0" dirty="0">
                <a:solidFill>
                  <a:srgbClr val="000000"/>
                </a:solidFill>
                <a:effectLst/>
                <a:ea typeface="Times New Roman" panose="02020603050405020304" pitchFamily="18" charset="0"/>
                <a:cs typeface="Times New Roman" panose="02020603050405020304" pitchFamily="18" charset="0"/>
              </a:rPr>
              <a:t>komunikacja interpersonalna (między dwiema osobami),</a:t>
            </a:r>
            <a:endParaRPr lang="pl-PL" sz="2600" kern="100" dirty="0">
              <a:effectLst/>
              <a:ea typeface="Calibri" panose="020F0502020204030204" pitchFamily="34" charset="0"/>
              <a:cs typeface="Times New Roman" panose="02020603050405020304" pitchFamily="18" charset="0"/>
            </a:endParaRPr>
          </a:p>
          <a:p>
            <a:pPr>
              <a:lnSpc>
                <a:spcPct val="115000"/>
              </a:lnSpc>
              <a:spcAft>
                <a:spcPts val="800"/>
              </a:spcAft>
              <a:buSzPts val="1000"/>
              <a:buFont typeface="Courier New" panose="02070309020205020404" pitchFamily="49" charset="0"/>
              <a:buChar char="o"/>
              <a:tabLst>
                <a:tab pos="457200" algn="l"/>
              </a:tabLst>
            </a:pPr>
            <a:r>
              <a:rPr lang="pl-PL" sz="2600" kern="0" dirty="0">
                <a:solidFill>
                  <a:srgbClr val="000000"/>
                </a:solidFill>
                <a:effectLst/>
                <a:ea typeface="Times New Roman" panose="02020603050405020304" pitchFamily="18" charset="0"/>
                <a:cs typeface="Times New Roman" panose="02020603050405020304" pitchFamily="18" charset="0"/>
              </a:rPr>
              <a:t>komunikacja grupowa,</a:t>
            </a:r>
            <a:endParaRPr lang="pl-PL" sz="2600" kern="100" dirty="0">
              <a:effectLst/>
              <a:ea typeface="Calibri" panose="020F0502020204030204" pitchFamily="34" charset="0"/>
              <a:cs typeface="Times New Roman" panose="02020603050405020304" pitchFamily="18" charset="0"/>
            </a:endParaRPr>
          </a:p>
          <a:p>
            <a:pPr>
              <a:lnSpc>
                <a:spcPct val="115000"/>
              </a:lnSpc>
              <a:spcAft>
                <a:spcPts val="800"/>
              </a:spcAft>
              <a:buSzPts val="1000"/>
              <a:buFont typeface="Courier New" panose="02070309020205020404" pitchFamily="49" charset="0"/>
              <a:buChar char="o"/>
              <a:tabLst>
                <a:tab pos="457200" algn="l"/>
              </a:tabLst>
            </a:pPr>
            <a:r>
              <a:rPr lang="pl-PL" sz="2600" kern="0" dirty="0">
                <a:solidFill>
                  <a:srgbClr val="000000"/>
                </a:solidFill>
                <a:effectLst/>
                <a:ea typeface="Times New Roman" panose="02020603050405020304" pitchFamily="18" charset="0"/>
                <a:cs typeface="Times New Roman" panose="02020603050405020304" pitchFamily="18" charset="0"/>
              </a:rPr>
              <a:t>komunikacja międzygrupowa,</a:t>
            </a:r>
            <a:endParaRPr lang="pl-PL" sz="2600" kern="100" dirty="0">
              <a:effectLst/>
              <a:ea typeface="Calibri" panose="020F0502020204030204" pitchFamily="34" charset="0"/>
              <a:cs typeface="Times New Roman" panose="02020603050405020304" pitchFamily="18" charset="0"/>
            </a:endParaRPr>
          </a:p>
          <a:p>
            <a:pPr>
              <a:lnSpc>
                <a:spcPct val="115000"/>
              </a:lnSpc>
              <a:spcAft>
                <a:spcPts val="800"/>
              </a:spcAft>
              <a:buSzPts val="1000"/>
              <a:buFont typeface="Courier New" panose="02070309020205020404" pitchFamily="49" charset="0"/>
              <a:buChar char="o"/>
              <a:tabLst>
                <a:tab pos="457200" algn="l"/>
              </a:tabLst>
            </a:pPr>
            <a:r>
              <a:rPr lang="pl-PL" sz="2600" kern="0" dirty="0">
                <a:solidFill>
                  <a:srgbClr val="000000"/>
                </a:solidFill>
                <a:effectLst/>
                <a:ea typeface="Times New Roman" panose="02020603050405020304" pitchFamily="18" charset="0"/>
                <a:cs typeface="Times New Roman" panose="02020603050405020304" pitchFamily="18" charset="0"/>
              </a:rPr>
              <a:t>komunikacja organizacyjna (instytucjonalna).</a:t>
            </a:r>
            <a:endParaRPr lang="pl-PL" sz="2600" kern="100" dirty="0">
              <a:effectLst/>
              <a:ea typeface="Calibri" panose="020F0502020204030204" pitchFamily="34" charset="0"/>
              <a:cs typeface="Times New Roman" panose="02020603050405020304" pitchFamily="18" charset="0"/>
            </a:endParaRPr>
          </a:p>
          <a:p>
            <a:pPr>
              <a:buNone/>
            </a:pPr>
            <a:r>
              <a:rPr lang="pl-PL" sz="2400" dirty="0">
                <a:effectLst/>
                <a:latin typeface="Calibri" panose="020F0502020204030204" pitchFamily="34" charset="0"/>
                <a:ea typeface="Calibri" panose="020F0502020204030204" pitchFamily="34" charset="0"/>
                <a:cs typeface="Times New Roman" panose="02020603050405020304" pitchFamily="18" charset="0"/>
              </a:rPr>
              <a:t>Pilch T. (red.)(2003). Komunikacja, Encyklopedia pedagogiczna XXI wieku, t. II, Wydawnictwo Akademickie Żak, Warszawa, s. 712-713</a:t>
            </a:r>
            <a:endParaRPr lang="pl-PL" sz="2400" dirty="0"/>
          </a:p>
        </p:txBody>
      </p:sp>
    </p:spTree>
    <p:extLst>
      <p:ext uri="{BB962C8B-B14F-4D97-AF65-F5344CB8AC3E}">
        <p14:creationId xmlns:p14="http://schemas.microsoft.com/office/powerpoint/2010/main" val="2106616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B4DABD-EF25-A353-0ADA-0D3DE55721C6}"/>
              </a:ext>
            </a:extLst>
          </p:cNvPr>
          <p:cNvSpPr>
            <a:spLocks noGrp="1"/>
          </p:cNvSpPr>
          <p:nvPr>
            <p:ph type="title"/>
          </p:nvPr>
        </p:nvSpPr>
        <p:spPr>
          <a:xfrm>
            <a:off x="757084" y="365126"/>
            <a:ext cx="10596716" cy="745920"/>
          </a:xfrm>
        </p:spPr>
        <p:txBody>
          <a:bodyPr>
            <a:normAutofit fontScale="90000"/>
          </a:bodyPr>
          <a:lstStyle/>
          <a:p>
            <a:br>
              <a:rPr lang="pl-PL" dirty="0"/>
            </a:br>
            <a:r>
              <a:rPr lang="pl-PL" sz="3600" dirty="0"/>
              <a:t>Podsumowanie zajęć</a:t>
            </a:r>
            <a:br>
              <a:rPr lang="pl-PL" dirty="0"/>
            </a:br>
            <a:endParaRPr lang="pl-PL" dirty="0"/>
          </a:p>
        </p:txBody>
      </p:sp>
      <p:sp>
        <p:nvSpPr>
          <p:cNvPr id="3" name="Symbol zastępczy zawartości 2">
            <a:extLst>
              <a:ext uri="{FF2B5EF4-FFF2-40B4-BE49-F238E27FC236}">
                <a16:creationId xmlns:a16="http://schemas.microsoft.com/office/drawing/2014/main" id="{161897B6-ED64-0D80-5A6C-DC7048DA2793}"/>
              </a:ext>
            </a:extLst>
          </p:cNvPr>
          <p:cNvSpPr>
            <a:spLocks noGrp="1"/>
          </p:cNvSpPr>
          <p:nvPr>
            <p:ph idx="1"/>
          </p:nvPr>
        </p:nvSpPr>
        <p:spPr>
          <a:xfrm>
            <a:off x="422786" y="1111046"/>
            <a:ext cx="11611897" cy="5456902"/>
          </a:xfrm>
        </p:spPr>
        <p:txBody>
          <a:bodyPr>
            <a:normAutofit fontScale="92500"/>
          </a:bodyPr>
          <a:lstStyle/>
          <a:p>
            <a:pPr algn="just"/>
            <a:r>
              <a:rPr lang="pl-PL" dirty="0"/>
              <a:t>Podczas lekcji uczniowie poznali istotę komunikacji interpersonalnej oraz znaczenie skutecznego porozumiewania się ze zrozumieniem. Omówione zostały podstawowe elementy procesu komunikacji, zasady aktywnego słuchania oraz bariery, które mogą utrudniać prawidłowy przepływ informacji. Uczniowie mieli możliwość przeanalizowania przykładowych sytuacji komunikacyjnych oraz wskazania błędów i sposobów ich eliminowania.</a:t>
            </a:r>
          </a:p>
          <a:p>
            <a:pPr algn="just"/>
            <a:r>
              <a:rPr lang="pl-PL" dirty="0"/>
              <a:t>Zajęcia pozwoliły uczniom uświadomić sobie, że skuteczna komunikacja nie polega wyłącznie na mówieniu, lecz w dużej mierze na umiejętności słuchania, zadawania pytań i właściwego reagowania na wypowiedzi innych osób. </a:t>
            </a:r>
          </a:p>
          <a:p>
            <a:pPr algn="just"/>
            <a:r>
              <a:rPr lang="pl-PL" dirty="0"/>
              <a:t>Zdobyta wiedza i umiejętności mogą być wykorzystywane zarówno w środowisku szkolnym, jak i w przyszłym życiu zawodowym, przyczyniając się do efektywniejszej współpracy, lepszego rozwiązywania problemów oraz budowania pozytywnych relacji interpersonalnych.</a:t>
            </a:r>
          </a:p>
          <a:p>
            <a:endParaRPr lang="pl-PL" dirty="0"/>
          </a:p>
        </p:txBody>
      </p:sp>
    </p:spTree>
    <p:extLst>
      <p:ext uri="{BB962C8B-B14F-4D97-AF65-F5344CB8AC3E}">
        <p14:creationId xmlns:p14="http://schemas.microsoft.com/office/powerpoint/2010/main" val="358048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a:extLst>
              <a:ext uri="{FF2B5EF4-FFF2-40B4-BE49-F238E27FC236}">
                <a16:creationId xmlns:a16="http://schemas.microsoft.com/office/drawing/2014/main" id="{F1E2B29A-ABE6-4D86-2F4C-FE89F25609DE}"/>
              </a:ext>
            </a:extLst>
          </p:cNvPr>
          <p:cNvSpPr>
            <a:spLocks noGrp="1"/>
          </p:cNvSpPr>
          <p:nvPr>
            <p:ph type="title"/>
          </p:nvPr>
        </p:nvSpPr>
        <p:spPr/>
        <p:txBody>
          <a:bodyPr/>
          <a:lstStyle/>
          <a:p>
            <a:r>
              <a:rPr lang="pl-PL" dirty="0"/>
              <a:t>Podziękowanie</a:t>
            </a:r>
          </a:p>
        </p:txBody>
      </p:sp>
      <p:sp>
        <p:nvSpPr>
          <p:cNvPr id="5" name="Symbol zastępczy zawartości 4">
            <a:extLst>
              <a:ext uri="{FF2B5EF4-FFF2-40B4-BE49-F238E27FC236}">
                <a16:creationId xmlns:a16="http://schemas.microsoft.com/office/drawing/2014/main" id="{E72FE475-5842-5B0C-38F9-8DD0118DE00E}"/>
              </a:ext>
            </a:extLst>
          </p:cNvPr>
          <p:cNvSpPr>
            <a:spLocks noGrp="1"/>
          </p:cNvSpPr>
          <p:nvPr>
            <p:ph idx="1"/>
          </p:nvPr>
        </p:nvSpPr>
        <p:spPr/>
        <p:txBody>
          <a:bodyPr/>
          <a:lstStyle/>
          <a:p>
            <a:r>
              <a:rPr lang="pl-PL" dirty="0"/>
              <a:t>Dziękuję za uwagę</a:t>
            </a:r>
          </a:p>
        </p:txBody>
      </p:sp>
    </p:spTree>
    <p:extLst>
      <p:ext uri="{BB962C8B-B14F-4D97-AF65-F5344CB8AC3E}">
        <p14:creationId xmlns:p14="http://schemas.microsoft.com/office/powerpoint/2010/main" val="2988457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0E2C5A4-67FF-9E6B-9106-FB6BEEF44C2A}"/>
              </a:ext>
            </a:extLst>
          </p:cNvPr>
          <p:cNvSpPr>
            <a:spLocks noGrp="1"/>
          </p:cNvSpPr>
          <p:nvPr>
            <p:ph type="title"/>
          </p:nvPr>
        </p:nvSpPr>
        <p:spPr>
          <a:xfrm>
            <a:off x="560438" y="245806"/>
            <a:ext cx="10793361" cy="1081550"/>
          </a:xfrm>
        </p:spPr>
        <p:txBody>
          <a:bodyPr>
            <a:normAutofit/>
          </a:bodyPr>
          <a:lstStyle/>
          <a:p>
            <a:r>
              <a:rPr lang="pl-PL" sz="3200" dirty="0"/>
              <a:t>Wprowadzenie do zajęć</a:t>
            </a:r>
            <a:endParaRPr lang="pl-PL" dirty="0"/>
          </a:p>
        </p:txBody>
      </p:sp>
      <p:sp>
        <p:nvSpPr>
          <p:cNvPr id="3" name="Symbol zastępczy zawartości 2">
            <a:extLst>
              <a:ext uri="{FF2B5EF4-FFF2-40B4-BE49-F238E27FC236}">
                <a16:creationId xmlns:a16="http://schemas.microsoft.com/office/drawing/2014/main" id="{0C161305-9C77-8CAC-33FF-E7A1940DF884}"/>
              </a:ext>
            </a:extLst>
          </p:cNvPr>
          <p:cNvSpPr>
            <a:spLocks noGrp="1"/>
          </p:cNvSpPr>
          <p:nvPr>
            <p:ph idx="1"/>
          </p:nvPr>
        </p:nvSpPr>
        <p:spPr>
          <a:xfrm>
            <a:off x="412955" y="1327356"/>
            <a:ext cx="11218607" cy="5284838"/>
          </a:xfrm>
        </p:spPr>
        <p:txBody>
          <a:bodyPr>
            <a:normAutofit fontScale="92500"/>
          </a:bodyPr>
          <a:lstStyle/>
          <a:p>
            <a:pPr algn="just">
              <a:buNone/>
            </a:pPr>
            <a:r>
              <a:rPr lang="pl-PL" dirty="0"/>
              <a:t>Komunikacja interpersonalna stanowi jedną z kluczowych kompetencji niezbędnych w życiu społecznym oraz zawodowym. Umiejętność jasnego formułowania wypowiedzi, a także uważnego słuchania rozmówcy, ma istotne znaczenie dla budowania relacji, współpracy zespołowej oraz skutecznego rozwiązywania problemów. W warunkach współczesnego rynku pracy kompetencje komunikacyjne należą do tzw. kompetencji miękkich, które są wysoko cenione przez pracodawców niezależnie od branży.</a:t>
            </a:r>
          </a:p>
          <a:p>
            <a:pPr algn="just">
              <a:buNone/>
            </a:pPr>
            <a:r>
              <a:rPr lang="pl-PL" dirty="0"/>
              <a:t>Podczas zajęć uczniowie zostaną zapoznani z podstawowymi pojęciami związanymi z komunikacją interpersonalną, w tym z elementami procesu komunikacji, zasadami aktywnego słuchania oraz najczęściej występującymi barierami komunikacyjnymi. Zajęcia mają charakter zarówno teoretyczny, jak i praktyczny, co umożliwia uczniom nie tylko poznanie zagadnień, ale także ich zastosowanie w prostych sytuacjach komunikacyjnych odnoszących się do życia codziennego i przyszłej pracy zawodowej.</a:t>
            </a:r>
          </a:p>
          <a:p>
            <a:endParaRPr lang="pl-PL" dirty="0"/>
          </a:p>
        </p:txBody>
      </p:sp>
    </p:spTree>
    <p:extLst>
      <p:ext uri="{BB962C8B-B14F-4D97-AF65-F5344CB8AC3E}">
        <p14:creationId xmlns:p14="http://schemas.microsoft.com/office/powerpoint/2010/main" val="23616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062C878-948C-859B-07E2-EFF6E02A91ED}"/>
              </a:ext>
            </a:extLst>
          </p:cNvPr>
          <p:cNvSpPr>
            <a:spLocks noGrp="1"/>
          </p:cNvSpPr>
          <p:nvPr>
            <p:ph type="title"/>
          </p:nvPr>
        </p:nvSpPr>
        <p:spPr/>
        <p:txBody>
          <a:bodyPr/>
          <a:lstStyle/>
          <a:p>
            <a:r>
              <a:rPr lang="pl-PL" sz="3200" dirty="0"/>
              <a:t>Komunikacja interpersonalna – definicje</a:t>
            </a:r>
            <a:endParaRPr lang="pl-PL" dirty="0"/>
          </a:p>
        </p:txBody>
      </p:sp>
      <p:sp>
        <p:nvSpPr>
          <p:cNvPr id="3" name="Symbol zastępczy zawartości 2">
            <a:extLst>
              <a:ext uri="{FF2B5EF4-FFF2-40B4-BE49-F238E27FC236}">
                <a16:creationId xmlns:a16="http://schemas.microsoft.com/office/drawing/2014/main" id="{E489D4D9-AFEC-6709-2174-BB6D0B2346E6}"/>
              </a:ext>
            </a:extLst>
          </p:cNvPr>
          <p:cNvSpPr>
            <a:spLocks noGrp="1"/>
          </p:cNvSpPr>
          <p:nvPr>
            <p:ph idx="1"/>
          </p:nvPr>
        </p:nvSpPr>
        <p:spPr>
          <a:xfrm>
            <a:off x="838199" y="1825625"/>
            <a:ext cx="10940845" cy="4476852"/>
          </a:xfrm>
        </p:spPr>
        <p:txBody>
          <a:bodyPr>
            <a:normAutofit/>
          </a:bodyPr>
          <a:lstStyle/>
          <a:p>
            <a:pPr marL="0" indent="0">
              <a:buNone/>
            </a:pPr>
            <a:r>
              <a:rPr lang="pl-PL" dirty="0"/>
              <a:t>Komunikacja interpersonalna to proces wzajemnego przekazywania informacji, znaczeń i emocji, zachodzący pomiędzy ludźmi w bezpośrednim lub pośrednim kontakcie społecznym.</a:t>
            </a:r>
          </a:p>
          <a:p>
            <a:endParaRPr lang="pl-PL" dirty="0"/>
          </a:p>
          <a:p>
            <a:endParaRPr lang="pl-PL" dirty="0"/>
          </a:p>
          <a:p>
            <a:endParaRPr lang="pl-PL" dirty="0"/>
          </a:p>
          <a:p>
            <a:pPr marL="0" indent="0">
              <a:buNone/>
            </a:pPr>
            <a:r>
              <a:rPr lang="pl-PL" dirty="0"/>
              <a:t>B. Nęcki, Komunikacja międzyludzka, Wydawnictwo Antykwa, Kraków 2000, s. 17–19.</a:t>
            </a:r>
          </a:p>
        </p:txBody>
      </p:sp>
    </p:spTree>
    <p:extLst>
      <p:ext uri="{BB962C8B-B14F-4D97-AF65-F5344CB8AC3E}">
        <p14:creationId xmlns:p14="http://schemas.microsoft.com/office/powerpoint/2010/main" val="343270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559920-FCCD-C28A-BFC3-695C8D5497BC}"/>
              </a:ext>
            </a:extLst>
          </p:cNvPr>
          <p:cNvSpPr>
            <a:spLocks noGrp="1"/>
          </p:cNvSpPr>
          <p:nvPr>
            <p:ph type="title"/>
          </p:nvPr>
        </p:nvSpPr>
        <p:spPr/>
        <p:txBody>
          <a:bodyPr/>
          <a:lstStyle/>
          <a:p>
            <a:pPr marL="228600" marR="0" lvl="0" indent="-228600" defTabSz="914400" rtl="0" eaLnBrk="1" fontAlgn="auto" latinLnBrk="0" hangingPunct="1">
              <a:lnSpc>
                <a:spcPct val="90000"/>
              </a:lnSpc>
              <a:spcBef>
                <a:spcPts val="1000"/>
              </a:spcBef>
              <a:spcAft>
                <a:spcPts val="0"/>
              </a:spcAft>
              <a:tabLst/>
              <a:defRPr/>
            </a:pPr>
            <a:r>
              <a:rPr kumimoji="0" lang="pl-PL" sz="3200" i="0" u="none" strike="noStrike" kern="1200" cap="none" spc="0" normalizeH="0" baseline="0" noProof="0" dirty="0">
                <a:ln>
                  <a:noFill/>
                </a:ln>
                <a:solidFill>
                  <a:prstClr val="black"/>
                </a:solidFill>
                <a:effectLst/>
                <a:uLnTx/>
                <a:uFillTx/>
                <a:latin typeface="Calibri" panose="020F0502020204030204"/>
                <a:ea typeface="+mn-ea"/>
                <a:cs typeface="+mn-cs"/>
              </a:rPr>
              <a:t>Definicja 2</a:t>
            </a:r>
            <a:endParaRPr lang="pl-PL" dirty="0"/>
          </a:p>
        </p:txBody>
      </p:sp>
      <p:sp>
        <p:nvSpPr>
          <p:cNvPr id="3" name="Symbol zastępczy zawartości 2">
            <a:extLst>
              <a:ext uri="{FF2B5EF4-FFF2-40B4-BE49-F238E27FC236}">
                <a16:creationId xmlns:a16="http://schemas.microsoft.com/office/drawing/2014/main" id="{B73BF78E-995A-3174-6B39-1ED19DC5DA35}"/>
              </a:ext>
            </a:extLst>
          </p:cNvPr>
          <p:cNvSpPr>
            <a:spLocks noGrp="1"/>
          </p:cNvSpPr>
          <p:nvPr>
            <p:ph idx="1"/>
          </p:nvPr>
        </p:nvSpPr>
        <p:spPr>
          <a:xfrm>
            <a:off x="838200" y="1690688"/>
            <a:ext cx="10515600" cy="4486275"/>
          </a:xfrm>
        </p:spPr>
        <p:txBody>
          <a:bodyPr/>
          <a:lstStyle/>
          <a:p>
            <a:pPr>
              <a:buNone/>
            </a:pPr>
            <a:r>
              <a:rPr lang="pl-PL" dirty="0"/>
              <a:t>Komunikowanie interpersonalne polega na </a:t>
            </a:r>
            <a:r>
              <a:rPr lang="pl-PL" b="1" dirty="0"/>
              <a:t>wymianie symboli, znaków i komunikatów</a:t>
            </a:r>
            <a:r>
              <a:rPr lang="pl-PL" dirty="0"/>
              <a:t>, dzięki którym jednostki koordynują swoje działania i budują relacje społeczne.</a:t>
            </a:r>
          </a:p>
          <a:p>
            <a:pPr>
              <a:buNone/>
            </a:pPr>
            <a:br>
              <a:rPr lang="pl-PL" dirty="0"/>
            </a:br>
            <a:endParaRPr lang="pl-PL" dirty="0"/>
          </a:p>
          <a:p>
            <a:pPr>
              <a:buNone/>
            </a:pPr>
            <a:endParaRPr lang="pl-PL" dirty="0"/>
          </a:p>
          <a:p>
            <a:pPr>
              <a:buNone/>
            </a:pPr>
            <a:r>
              <a:rPr lang="pl-PL" dirty="0"/>
              <a:t>J. Stewart (red.), </a:t>
            </a:r>
            <a:r>
              <a:rPr lang="pl-PL" i="1" dirty="0"/>
              <a:t>Mosty zamiast murów. Podręcznik komunikacji interpersonalnej</a:t>
            </a:r>
            <a:r>
              <a:rPr lang="pl-PL" dirty="0"/>
              <a:t>, przeł. J. Suchecki, PWN, Warszawa 2009, s. 21–23.</a:t>
            </a:r>
          </a:p>
          <a:p>
            <a:endParaRPr lang="pl-PL" dirty="0"/>
          </a:p>
        </p:txBody>
      </p:sp>
    </p:spTree>
    <p:extLst>
      <p:ext uri="{BB962C8B-B14F-4D97-AF65-F5344CB8AC3E}">
        <p14:creationId xmlns:p14="http://schemas.microsoft.com/office/powerpoint/2010/main" val="889246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016B57C-DE56-11B6-DB37-7C8CDF35AF48}"/>
              </a:ext>
            </a:extLst>
          </p:cNvPr>
          <p:cNvSpPr>
            <a:spLocks noGrp="1"/>
          </p:cNvSpPr>
          <p:nvPr>
            <p:ph type="title"/>
          </p:nvPr>
        </p:nvSpPr>
        <p:spPr/>
        <p:txBody>
          <a:bodyPr>
            <a:normAutofit/>
          </a:bodyPr>
          <a:lstStyle/>
          <a:p>
            <a:pPr marL="228600" marR="0" lvl="0" indent="-228600" defTabSz="914400" rtl="0" eaLnBrk="1" fontAlgn="auto" latinLnBrk="0" hangingPunct="1">
              <a:lnSpc>
                <a:spcPct val="90000"/>
              </a:lnSpc>
              <a:spcBef>
                <a:spcPts val="1000"/>
              </a:spcBef>
              <a:spcAft>
                <a:spcPts val="0"/>
              </a:spcAft>
              <a:tabLst/>
              <a:defRPr/>
            </a:pPr>
            <a:r>
              <a:rPr kumimoji="0" lang="pl-PL" sz="3200" i="0" u="none" strike="noStrike" kern="1200" cap="none" spc="0" normalizeH="0" baseline="0" noProof="0" dirty="0">
                <a:ln>
                  <a:noFill/>
                </a:ln>
                <a:solidFill>
                  <a:prstClr val="black"/>
                </a:solidFill>
                <a:effectLst/>
                <a:uLnTx/>
                <a:uFillTx/>
                <a:latin typeface="Calibri" panose="020F0502020204030204"/>
                <a:ea typeface="+mn-ea"/>
                <a:cs typeface="+mn-cs"/>
              </a:rPr>
              <a:t>Definicja 3</a:t>
            </a:r>
            <a:endParaRPr lang="pl-PL" sz="3200" dirty="0"/>
          </a:p>
        </p:txBody>
      </p:sp>
      <p:sp>
        <p:nvSpPr>
          <p:cNvPr id="3" name="Symbol zastępczy zawartości 2">
            <a:extLst>
              <a:ext uri="{FF2B5EF4-FFF2-40B4-BE49-F238E27FC236}">
                <a16:creationId xmlns:a16="http://schemas.microsoft.com/office/drawing/2014/main" id="{D7A2F432-1658-5678-79FB-95BA7C50786A}"/>
              </a:ext>
            </a:extLst>
          </p:cNvPr>
          <p:cNvSpPr>
            <a:spLocks noGrp="1"/>
          </p:cNvSpPr>
          <p:nvPr>
            <p:ph idx="1"/>
          </p:nvPr>
        </p:nvSpPr>
        <p:spPr>
          <a:xfrm>
            <a:off x="838199" y="1825624"/>
            <a:ext cx="10999839" cy="4516181"/>
          </a:xfrm>
        </p:spPr>
        <p:txBody>
          <a:bodyPr/>
          <a:lstStyle/>
          <a:p>
            <a:pPr>
              <a:buNone/>
            </a:pPr>
            <a:r>
              <a:rPr lang="pl-PL" dirty="0"/>
              <a:t>Komunikacja interpersonalna obejmuje zarówno </a:t>
            </a:r>
            <a:r>
              <a:rPr lang="pl-PL" b="1" dirty="0"/>
              <a:t>treść przekazu, jak i relację między rozmówcami</a:t>
            </a:r>
            <a:r>
              <a:rPr lang="pl-PL" dirty="0"/>
              <a:t>, przy czym znaczenie komunikatu zależy od kontekstu społecznego i kulturowego.</a:t>
            </a:r>
          </a:p>
          <a:p>
            <a:pPr>
              <a:buNone/>
            </a:pPr>
            <a:br>
              <a:rPr lang="pl-PL" dirty="0"/>
            </a:br>
            <a:endParaRPr lang="pl-PL" dirty="0"/>
          </a:p>
          <a:p>
            <a:pPr>
              <a:buNone/>
            </a:pPr>
            <a:endParaRPr lang="pl-PL" dirty="0"/>
          </a:p>
          <a:p>
            <a:pPr>
              <a:buNone/>
            </a:pPr>
            <a:endParaRPr lang="pl-PL" dirty="0"/>
          </a:p>
          <a:p>
            <a:pPr>
              <a:buNone/>
            </a:pPr>
            <a:r>
              <a:rPr lang="pl-PL" dirty="0"/>
              <a:t>M. Argyle, </a:t>
            </a:r>
            <a:r>
              <a:rPr lang="pl-PL" i="1" dirty="0"/>
              <a:t>Psychologia stosunków międzyludzkich</a:t>
            </a:r>
            <a:r>
              <a:rPr lang="pl-PL" dirty="0"/>
              <a:t>, przeł. J. Radzicki, PWN, Warszawa 2002, s. 33–35.</a:t>
            </a:r>
          </a:p>
          <a:p>
            <a:endParaRPr lang="pl-PL" dirty="0"/>
          </a:p>
        </p:txBody>
      </p:sp>
    </p:spTree>
    <p:extLst>
      <p:ext uri="{BB962C8B-B14F-4D97-AF65-F5344CB8AC3E}">
        <p14:creationId xmlns:p14="http://schemas.microsoft.com/office/powerpoint/2010/main" val="1605360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26517EC-86DE-2241-7E0D-983D914B9CE2}"/>
              </a:ext>
            </a:extLst>
          </p:cNvPr>
          <p:cNvSpPr>
            <a:spLocks noGrp="1"/>
          </p:cNvSpPr>
          <p:nvPr>
            <p:ph type="title"/>
          </p:nvPr>
        </p:nvSpPr>
        <p:spPr/>
        <p:txBody>
          <a:bodyPr>
            <a:normAutofit/>
          </a:bodyPr>
          <a:lstStyle/>
          <a:p>
            <a:pPr marL="228600" marR="0" lvl="0" indent="-228600" defTabSz="914400" rtl="0" eaLnBrk="1" fontAlgn="auto" latinLnBrk="0" hangingPunct="1">
              <a:lnSpc>
                <a:spcPct val="90000"/>
              </a:lnSpc>
              <a:spcBef>
                <a:spcPts val="1000"/>
              </a:spcBef>
              <a:spcAft>
                <a:spcPts val="0"/>
              </a:spcAft>
              <a:tabLst/>
              <a:defRPr/>
            </a:pPr>
            <a:r>
              <a:rPr kumimoji="0" lang="pl-PL" sz="3200" i="0" u="none" strike="noStrike" kern="1200" cap="none" spc="0" normalizeH="0" baseline="0" noProof="0" dirty="0">
                <a:ln>
                  <a:noFill/>
                </a:ln>
                <a:solidFill>
                  <a:prstClr val="black"/>
                </a:solidFill>
                <a:effectLst/>
                <a:uLnTx/>
                <a:uFillTx/>
                <a:latin typeface="Calibri" panose="020F0502020204030204"/>
                <a:ea typeface="+mn-ea"/>
                <a:cs typeface="+mn-cs"/>
              </a:rPr>
              <a:t>Definicja 4</a:t>
            </a:r>
            <a:endParaRPr lang="pl-PL" sz="3200" dirty="0"/>
          </a:p>
        </p:txBody>
      </p:sp>
      <p:sp>
        <p:nvSpPr>
          <p:cNvPr id="3" name="Symbol zastępczy zawartości 2">
            <a:extLst>
              <a:ext uri="{FF2B5EF4-FFF2-40B4-BE49-F238E27FC236}">
                <a16:creationId xmlns:a16="http://schemas.microsoft.com/office/drawing/2014/main" id="{1DC0476C-D65A-4D43-8625-F76B4CD45969}"/>
              </a:ext>
            </a:extLst>
          </p:cNvPr>
          <p:cNvSpPr>
            <a:spLocks noGrp="1"/>
          </p:cNvSpPr>
          <p:nvPr>
            <p:ph idx="1"/>
          </p:nvPr>
        </p:nvSpPr>
        <p:spPr>
          <a:xfrm>
            <a:off x="838199" y="1825625"/>
            <a:ext cx="10842523" cy="4388362"/>
          </a:xfrm>
        </p:spPr>
        <p:txBody>
          <a:bodyPr>
            <a:normAutofit lnSpcReduction="10000"/>
          </a:bodyPr>
          <a:lstStyle/>
          <a:p>
            <a:pPr>
              <a:buNone/>
            </a:pPr>
            <a:r>
              <a:rPr lang="pl-PL" dirty="0"/>
              <a:t>Proces komunikacji interpersonalnej składa się z elementów takich jak: </a:t>
            </a:r>
            <a:r>
              <a:rPr lang="pl-PL" b="1" dirty="0"/>
              <a:t>nadawca, odbiorca, komunikat, kanał przekazu oraz sprzężenie zwrotne</a:t>
            </a:r>
            <a:r>
              <a:rPr lang="pl-PL" dirty="0"/>
              <a:t>.</a:t>
            </a:r>
          </a:p>
          <a:p>
            <a:pPr>
              <a:buNone/>
            </a:pPr>
            <a:br>
              <a:rPr lang="pl-PL" dirty="0"/>
            </a:br>
            <a:endParaRPr lang="pl-PL" dirty="0"/>
          </a:p>
          <a:p>
            <a:pPr>
              <a:buNone/>
            </a:pPr>
            <a:endParaRPr lang="pl-PL" dirty="0"/>
          </a:p>
          <a:p>
            <a:pPr>
              <a:buNone/>
            </a:pPr>
            <a:endParaRPr lang="pl-PL" dirty="0"/>
          </a:p>
          <a:p>
            <a:pPr>
              <a:buNone/>
            </a:pPr>
            <a:endParaRPr lang="pl-PL" dirty="0"/>
          </a:p>
          <a:p>
            <a:pPr>
              <a:buNone/>
            </a:pPr>
            <a:r>
              <a:rPr lang="pl-PL" dirty="0"/>
              <a:t>T. Goban-Klas, </a:t>
            </a:r>
            <a:r>
              <a:rPr lang="pl-PL" i="1" dirty="0"/>
              <a:t>Media i komunikowanie masowe</a:t>
            </a:r>
            <a:r>
              <a:rPr lang="pl-PL" dirty="0"/>
              <a:t>, PWN, Warszawa 2009, s. 52–54.</a:t>
            </a:r>
          </a:p>
          <a:p>
            <a:endParaRPr lang="pl-PL" dirty="0"/>
          </a:p>
        </p:txBody>
      </p:sp>
    </p:spTree>
    <p:extLst>
      <p:ext uri="{BB962C8B-B14F-4D97-AF65-F5344CB8AC3E}">
        <p14:creationId xmlns:p14="http://schemas.microsoft.com/office/powerpoint/2010/main" val="2175998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D2239E6-F29A-F987-1F96-8BB888D33C17}"/>
              </a:ext>
            </a:extLst>
          </p:cNvPr>
          <p:cNvSpPr>
            <a:spLocks noGrp="1"/>
          </p:cNvSpPr>
          <p:nvPr>
            <p:ph type="title"/>
          </p:nvPr>
        </p:nvSpPr>
        <p:spPr/>
        <p:txBody>
          <a:bodyPr/>
          <a:lstStyle/>
          <a:p>
            <a:r>
              <a:rPr lang="pl-PL" sz="3200" dirty="0"/>
              <a:t>Aktywne słuchanie – definicje</a:t>
            </a:r>
            <a:endParaRPr lang="pl-PL" dirty="0"/>
          </a:p>
        </p:txBody>
      </p:sp>
      <p:sp>
        <p:nvSpPr>
          <p:cNvPr id="3" name="Symbol zastępczy zawartości 2">
            <a:extLst>
              <a:ext uri="{FF2B5EF4-FFF2-40B4-BE49-F238E27FC236}">
                <a16:creationId xmlns:a16="http://schemas.microsoft.com/office/drawing/2014/main" id="{0F96A26E-E4A2-2634-29DE-2BDC37BA215A}"/>
              </a:ext>
            </a:extLst>
          </p:cNvPr>
          <p:cNvSpPr>
            <a:spLocks noGrp="1"/>
          </p:cNvSpPr>
          <p:nvPr>
            <p:ph idx="1"/>
          </p:nvPr>
        </p:nvSpPr>
        <p:spPr>
          <a:xfrm>
            <a:off x="838200" y="1825624"/>
            <a:ext cx="10744200" cy="4417859"/>
          </a:xfrm>
        </p:spPr>
        <p:txBody>
          <a:bodyPr/>
          <a:lstStyle/>
          <a:p>
            <a:pPr>
              <a:buNone/>
            </a:pPr>
            <a:r>
              <a:rPr lang="pl-PL" b="1" dirty="0"/>
              <a:t>Definicja 1</a:t>
            </a:r>
          </a:p>
          <a:p>
            <a:pPr>
              <a:buNone/>
            </a:pPr>
            <a:r>
              <a:rPr lang="pl-PL" dirty="0"/>
              <a:t>Aktywne słuchanie oznacza </a:t>
            </a:r>
            <a:r>
              <a:rPr lang="pl-PL" b="1" dirty="0"/>
              <a:t>świadome i empatyczne skupienie się na rozmówcy</a:t>
            </a:r>
            <a:r>
              <a:rPr lang="pl-PL" dirty="0"/>
              <a:t>, którego celem jest pełne zrozumienie treści i emocji zawartych w wypowiedzi.</a:t>
            </a:r>
          </a:p>
          <a:p>
            <a:pPr>
              <a:buNone/>
            </a:pPr>
            <a:br>
              <a:rPr lang="pl-PL" dirty="0"/>
            </a:br>
            <a:endParaRPr lang="pl-PL" dirty="0"/>
          </a:p>
          <a:p>
            <a:pPr>
              <a:buNone/>
            </a:pPr>
            <a:endParaRPr lang="pl-PL" dirty="0"/>
          </a:p>
          <a:p>
            <a:pPr>
              <a:buNone/>
            </a:pPr>
            <a:r>
              <a:rPr lang="pl-PL" dirty="0"/>
              <a:t>B. Nęcki, </a:t>
            </a:r>
            <a:r>
              <a:rPr lang="pl-PL" i="1" dirty="0"/>
              <a:t>Psychologia komunikacji interpersonalnej</a:t>
            </a:r>
            <a:r>
              <a:rPr lang="pl-PL" dirty="0"/>
              <a:t>, PWN, Warszawa 2006, s. 111–113.</a:t>
            </a:r>
          </a:p>
          <a:p>
            <a:endParaRPr lang="pl-PL" dirty="0"/>
          </a:p>
        </p:txBody>
      </p:sp>
    </p:spTree>
    <p:extLst>
      <p:ext uri="{BB962C8B-B14F-4D97-AF65-F5344CB8AC3E}">
        <p14:creationId xmlns:p14="http://schemas.microsoft.com/office/powerpoint/2010/main" val="1635366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5E1D6B3-B7A4-1CE3-6B9D-52CF8F47EDAA}"/>
              </a:ext>
            </a:extLst>
          </p:cNvPr>
          <p:cNvSpPr>
            <a:spLocks noGrp="1"/>
          </p:cNvSpPr>
          <p:nvPr>
            <p:ph type="title"/>
          </p:nvPr>
        </p:nvSpPr>
        <p:spPr/>
        <p:txBody>
          <a:bodyPr>
            <a:normAutofit/>
          </a:bodyPr>
          <a:lstStyle/>
          <a:p>
            <a:pPr marL="228600" marR="0" lvl="0" indent="-228600" defTabSz="914400" rtl="0" eaLnBrk="1" fontAlgn="auto" latinLnBrk="0" hangingPunct="1">
              <a:lnSpc>
                <a:spcPct val="90000"/>
              </a:lnSpc>
              <a:spcBef>
                <a:spcPts val="1000"/>
              </a:spcBef>
              <a:spcAft>
                <a:spcPts val="0"/>
              </a:spcAft>
              <a:tabLst/>
              <a:defRPr/>
            </a:pPr>
            <a:r>
              <a:rPr kumimoji="0" lang="pl-PL" sz="3200" i="0" u="none" strike="noStrike" kern="1200" cap="none" spc="0" normalizeH="0" baseline="0" noProof="0" dirty="0">
                <a:ln>
                  <a:noFill/>
                </a:ln>
                <a:solidFill>
                  <a:prstClr val="black"/>
                </a:solidFill>
                <a:effectLst/>
                <a:uLnTx/>
                <a:uFillTx/>
                <a:latin typeface="Calibri" panose="020F0502020204030204"/>
                <a:ea typeface="+mn-ea"/>
                <a:cs typeface="+mn-cs"/>
              </a:rPr>
              <a:t>Definicja 2</a:t>
            </a:r>
            <a:endParaRPr lang="pl-PL" sz="3200" dirty="0"/>
          </a:p>
        </p:txBody>
      </p:sp>
      <p:sp>
        <p:nvSpPr>
          <p:cNvPr id="3" name="Symbol zastępczy zawartości 2">
            <a:extLst>
              <a:ext uri="{FF2B5EF4-FFF2-40B4-BE49-F238E27FC236}">
                <a16:creationId xmlns:a16="http://schemas.microsoft.com/office/drawing/2014/main" id="{4CF7EA49-C2BB-4E7D-B5B1-B2DB73B43669}"/>
              </a:ext>
            </a:extLst>
          </p:cNvPr>
          <p:cNvSpPr>
            <a:spLocks noGrp="1"/>
          </p:cNvSpPr>
          <p:nvPr>
            <p:ph idx="1"/>
          </p:nvPr>
        </p:nvSpPr>
        <p:spPr>
          <a:xfrm>
            <a:off x="235975" y="1494502"/>
            <a:ext cx="11117826" cy="4837471"/>
          </a:xfrm>
        </p:spPr>
        <p:txBody>
          <a:bodyPr/>
          <a:lstStyle/>
          <a:p>
            <a:pPr>
              <a:buNone/>
            </a:pPr>
            <a:endParaRPr lang="pl-PL" dirty="0"/>
          </a:p>
          <a:p>
            <a:pPr>
              <a:buNone/>
            </a:pPr>
            <a:endParaRPr lang="pl-PL" dirty="0"/>
          </a:p>
          <a:p>
            <a:pPr>
              <a:buNone/>
            </a:pPr>
            <a:r>
              <a:rPr lang="pl-PL" dirty="0"/>
              <a:t>Słuchanie aktywne obejmuje </a:t>
            </a:r>
            <a:r>
              <a:rPr lang="pl-PL" b="1" dirty="0"/>
              <a:t>parafrazowanie, klaryfikowanie oraz okazywanie zainteresowania</a:t>
            </a:r>
            <a:r>
              <a:rPr lang="pl-PL" dirty="0"/>
              <a:t>, co sprzyja budowaniu relacji opartych na zaufaniu.</a:t>
            </a:r>
          </a:p>
          <a:p>
            <a:pPr>
              <a:buNone/>
            </a:pPr>
            <a:endParaRPr lang="pl-PL" b="1" dirty="0"/>
          </a:p>
          <a:p>
            <a:pPr>
              <a:buNone/>
            </a:pPr>
            <a:br>
              <a:rPr lang="pl-PL" dirty="0"/>
            </a:br>
            <a:r>
              <a:rPr lang="pl-PL" dirty="0"/>
              <a:t>C. Rogers, </a:t>
            </a:r>
            <a:r>
              <a:rPr lang="pl-PL" i="1" dirty="0"/>
              <a:t>Sposób bycia</a:t>
            </a:r>
            <a:r>
              <a:rPr lang="pl-PL" dirty="0"/>
              <a:t>, przeł. M. Karpiński, Rebis, Poznań 2012, s. 97–99.</a:t>
            </a:r>
          </a:p>
          <a:p>
            <a:endParaRPr lang="pl-PL" dirty="0"/>
          </a:p>
        </p:txBody>
      </p:sp>
    </p:spTree>
    <p:extLst>
      <p:ext uri="{BB962C8B-B14F-4D97-AF65-F5344CB8AC3E}">
        <p14:creationId xmlns:p14="http://schemas.microsoft.com/office/powerpoint/2010/main" val="380354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5605E82-45D0-F745-1564-774C25EAEA40}"/>
              </a:ext>
            </a:extLst>
          </p:cNvPr>
          <p:cNvSpPr>
            <a:spLocks noGrp="1"/>
          </p:cNvSpPr>
          <p:nvPr>
            <p:ph type="title"/>
          </p:nvPr>
        </p:nvSpPr>
        <p:spPr/>
        <p:txBody>
          <a:bodyPr>
            <a:normAutofit/>
          </a:bodyPr>
          <a:lstStyle/>
          <a:p>
            <a:pPr marL="228600" marR="0" lvl="0" indent="-228600" defTabSz="914400" rtl="0" eaLnBrk="1" fontAlgn="auto" latinLnBrk="0" hangingPunct="1">
              <a:lnSpc>
                <a:spcPct val="90000"/>
              </a:lnSpc>
              <a:spcBef>
                <a:spcPts val="1000"/>
              </a:spcBef>
              <a:spcAft>
                <a:spcPts val="0"/>
              </a:spcAft>
              <a:tabLst/>
              <a:defRPr/>
            </a:pPr>
            <a:r>
              <a:rPr kumimoji="0" lang="pl-PL" sz="3200" i="0" u="none" strike="noStrike" kern="1200" cap="none" spc="0" normalizeH="0" baseline="0" noProof="0" dirty="0">
                <a:ln>
                  <a:noFill/>
                </a:ln>
                <a:solidFill>
                  <a:prstClr val="black"/>
                </a:solidFill>
                <a:effectLst/>
                <a:uLnTx/>
                <a:uFillTx/>
                <a:latin typeface="Calibri" panose="020F0502020204030204"/>
                <a:ea typeface="+mn-ea"/>
                <a:cs typeface="+mn-cs"/>
              </a:rPr>
              <a:t>Bariery komunikacyjne – definicja</a:t>
            </a:r>
            <a:endParaRPr lang="pl-PL" sz="3200" dirty="0"/>
          </a:p>
        </p:txBody>
      </p:sp>
      <p:sp>
        <p:nvSpPr>
          <p:cNvPr id="3" name="Symbol zastępczy zawartości 2">
            <a:extLst>
              <a:ext uri="{FF2B5EF4-FFF2-40B4-BE49-F238E27FC236}">
                <a16:creationId xmlns:a16="http://schemas.microsoft.com/office/drawing/2014/main" id="{CE046E22-4F89-8E57-C36B-0E31EED3E249}"/>
              </a:ext>
            </a:extLst>
          </p:cNvPr>
          <p:cNvSpPr>
            <a:spLocks noGrp="1"/>
          </p:cNvSpPr>
          <p:nvPr>
            <p:ph idx="1"/>
          </p:nvPr>
        </p:nvSpPr>
        <p:spPr>
          <a:xfrm>
            <a:off x="530942" y="1504335"/>
            <a:ext cx="11051458" cy="4988540"/>
          </a:xfrm>
        </p:spPr>
        <p:txBody>
          <a:bodyPr>
            <a:normAutofit/>
          </a:bodyPr>
          <a:lstStyle/>
          <a:p>
            <a:pPr>
              <a:buNone/>
            </a:pPr>
            <a:r>
              <a:rPr lang="pl-PL" b="1" dirty="0"/>
              <a:t>Definicja:</a:t>
            </a:r>
            <a:br>
              <a:rPr lang="pl-PL" dirty="0"/>
            </a:br>
            <a:endParaRPr lang="pl-PL" dirty="0"/>
          </a:p>
          <a:p>
            <a:pPr>
              <a:buNone/>
            </a:pPr>
            <a:r>
              <a:rPr lang="pl-PL" dirty="0"/>
              <a:t>Bariery komunikacyjne to </a:t>
            </a:r>
            <a:r>
              <a:rPr lang="pl-PL" b="1" dirty="0"/>
              <a:t>czynniki psychologiczne, społeczne lub organizacyjne</a:t>
            </a:r>
            <a:r>
              <a:rPr lang="pl-PL" dirty="0"/>
              <a:t>, które utrudniają lub uniemożliwiają prawidłowy przebieg procesu komunikowania się i prowadzą do zniekształcenia przekazu.</a:t>
            </a:r>
          </a:p>
          <a:p>
            <a:pPr>
              <a:buNone/>
            </a:pPr>
            <a:endParaRPr lang="pl-PL" dirty="0"/>
          </a:p>
          <a:p>
            <a:pPr>
              <a:buNone/>
            </a:pPr>
            <a:endParaRPr lang="pl-PL" dirty="0"/>
          </a:p>
          <a:p>
            <a:pPr>
              <a:buNone/>
            </a:pPr>
            <a:br>
              <a:rPr lang="pl-PL" dirty="0"/>
            </a:br>
            <a:r>
              <a:rPr lang="pl-PL" dirty="0"/>
              <a:t>J. Stewart (red.), </a:t>
            </a:r>
            <a:r>
              <a:rPr lang="pl-PL" i="1" dirty="0"/>
              <a:t>Mosty zamiast murów. Podręcznik komunikacji interpersonalnej</a:t>
            </a:r>
            <a:r>
              <a:rPr lang="pl-PL" dirty="0"/>
              <a:t>, przeł. J. Suchecki, PWN, Warszawa 2009, s. 47–49.</a:t>
            </a:r>
          </a:p>
          <a:p>
            <a:endParaRPr lang="pl-PL" dirty="0"/>
          </a:p>
        </p:txBody>
      </p:sp>
    </p:spTree>
    <p:extLst>
      <p:ext uri="{BB962C8B-B14F-4D97-AF65-F5344CB8AC3E}">
        <p14:creationId xmlns:p14="http://schemas.microsoft.com/office/powerpoint/2010/main" val="4145214729"/>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726</Words>
  <Application>Microsoft Office PowerPoint</Application>
  <PresentationFormat>Panoramiczny</PresentationFormat>
  <Paragraphs>60</Paragraphs>
  <Slides>12</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12</vt:i4>
      </vt:variant>
    </vt:vector>
  </HeadingPairs>
  <TitlesOfParts>
    <vt:vector size="18" baseType="lpstr">
      <vt:lpstr>Arial</vt:lpstr>
      <vt:lpstr>Calibri</vt:lpstr>
      <vt:lpstr>Calibri Light</vt:lpstr>
      <vt:lpstr>Courier New</vt:lpstr>
      <vt:lpstr>Times New Roman</vt:lpstr>
      <vt:lpstr>Motyw pakietu Office</vt:lpstr>
      <vt:lpstr>    Przedmiot: Biznes i zarządzanie  Czas trwania: 1 godzina lekcyjna (45 minut) Poziom: Technikum  Temat lekcji: Słucham i mówię, czyli jak dobrze się komunikować ze zrozumieniem </vt:lpstr>
      <vt:lpstr>Wprowadzenie do zajęć</vt:lpstr>
      <vt:lpstr>Komunikacja interpersonalna – definicje</vt:lpstr>
      <vt:lpstr>Definicja 2</vt:lpstr>
      <vt:lpstr>Definicja 3</vt:lpstr>
      <vt:lpstr>Definicja 4</vt:lpstr>
      <vt:lpstr>Aktywne słuchanie – definicje</vt:lpstr>
      <vt:lpstr>Definicja 2</vt:lpstr>
      <vt:lpstr>Bariery komunikacyjne – definicja</vt:lpstr>
      <vt:lpstr>Poziomy komunikacji społecznej</vt:lpstr>
      <vt:lpstr> Podsumowanie zajęć </vt:lpstr>
      <vt:lpstr>Podziękowanie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Darek Socha</dc:creator>
  <cp:lastModifiedBy>Darek Socha</cp:lastModifiedBy>
  <cp:revision>13</cp:revision>
  <dcterms:created xsi:type="dcterms:W3CDTF">2026-02-08T13:20:57Z</dcterms:created>
  <dcterms:modified xsi:type="dcterms:W3CDTF">2026-02-09T15:32:51Z</dcterms:modified>
</cp:coreProperties>
</file>