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8" r:id="rId4"/>
    <p:sldId id="259" r:id="rId5"/>
    <p:sldId id="260" r:id="rId6"/>
    <p:sldId id="261" r:id="rId7"/>
    <p:sldId id="257" r:id="rId8"/>
    <p:sldId id="263" r:id="rId9"/>
    <p:sldId id="264" r:id="rId10"/>
    <p:sldId id="271" r:id="rId11"/>
    <p:sldId id="272" r:id="rId12"/>
    <p:sldId id="266" r:id="rId13"/>
    <p:sldId id="262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0" autoAdjust="0"/>
    <p:restoredTop sz="94660"/>
  </p:normalViewPr>
  <p:slideViewPr>
    <p:cSldViewPr snapToGrid="0">
      <p:cViewPr varScale="1">
        <p:scale>
          <a:sx n="78" d="100"/>
          <a:sy n="78" d="100"/>
        </p:scale>
        <p:origin x="67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9AC558-FB57-91C1-B96F-3E07546D66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B05A94B-DAC4-608A-3019-FB64BFA5A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24EA81D-0DA7-9D87-8E7F-FCAA12D68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DD39B1D-8374-6495-61B2-7EFC1E84E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27ABA87-2D74-B055-BA3C-23E3DD11F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958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A69EEB-ABA4-3803-E480-83486313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5CD0861-86EE-3CC3-6ABE-F1F2CAF14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A142B2-20F8-108A-2491-9B805928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3BEA8D-4C8F-0CBF-5F00-7E5446F2D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82B20F-A9E5-EABB-1825-A4215F4E6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323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DC1432E2-0CFA-D782-EB82-C590C9F91F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8E842CD-9A2E-AFFA-8F21-B39D40BB1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D37D768-62B7-15F9-5432-ADABD109B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232325F-0CDB-E75C-01A3-6151E567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8AFE6B6-4D98-B8B5-97BE-4C6C9C534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5511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084BDC-D3B0-E0F2-1F66-2798A243F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6A190F-ECD9-CC90-46C9-0595D43C4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D596757-80B9-9674-8AC7-9AFACE44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06BDDB3-F3A6-413B-5CDC-F5437D1BF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681913F-363A-7581-6848-A2B799E9C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038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1BEAA5-48B2-E03C-1320-CEF57737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59A880A-BCA1-9C99-5819-8E94E5F18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2C9E72D-9BF5-9616-EE2A-B5BBAA7C1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E6685C3-AB95-7F51-B250-E623013C6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6F4266-9339-BA20-FA71-0A1F60F3E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830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3107A3-EC30-170D-6655-07CFF5BEC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C6DB6B-D3E3-B28B-C576-2E8575949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2EF8ED9-8816-AFE9-9ECB-B32E59055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862018-7AB1-FE7A-725C-F6B2C0CDD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BC4E630-2721-C398-A155-3B02B4754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95FA8D2-F768-DB92-D2CB-27D551411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741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8D03B7-8833-AC91-628E-A4EDBA81D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92D4FA5-E7DE-F5AF-B895-EBAF139F9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DA7099-D082-F104-A710-7B4207343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42DA00A-63FD-D1DF-61DA-C4E241F605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CF54650-D9C7-3A39-6E04-AFBF86BDF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EFAD59F-A20A-225C-A6C1-A6ACDD2D5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14413D5-91B9-1926-28B9-A7C60FC99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D00BA0D-FABB-BB21-72DE-9B2F78EA5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51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9431CC-4601-6CCC-4D73-9F6EF1121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F809D20-50A8-A342-B0B9-46682EF6D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9C98C07-0199-210A-52E0-9411E4AB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5E66DE9-60FF-04B5-B785-18B71566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433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17E3525-D7C8-357D-F43D-2EF3201EA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CCF26E7-9681-CCCB-4EDF-187425F02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68CA5F1-E001-FAC6-BA04-E79B2F38B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217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20CC44-5DD8-2F52-4144-80374BEDE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36754F-A3F4-4270-9020-BFFFB37CE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3769D27-8527-AD1B-C404-E7D8F92C1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CCE621A-7716-126F-4E7F-31C4FABD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CD70BDB-3150-2B0B-CED5-07F5D23F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C75DCD1-0AC5-33A3-130D-0F5851C6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749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338C90-A41A-B0F3-04B0-0BDFDC20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9092D0A-4470-6095-AF22-EFDC256778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0F5377A-237E-B012-98C1-AAD2A7E83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3E93EB3-567D-7982-3AE3-EAE22604A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BFC27A6-44B3-3155-BE2D-133E6CAD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9D74771-8D4C-5B94-2F41-D94C2E76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607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E09C603-318E-22AD-8B64-3E506CA32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7692E3F-4CF7-C5A3-D4AA-43BB63387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FCF25AE-EF90-5282-CBFA-523E630B2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9A7585-F271-8B9A-894E-0F4046E9E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B9ED3DA-B900-0A8D-E22D-F5EFEC493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035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988706-F21C-22D5-88A7-91F9196F5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331356"/>
            <a:ext cx="10483619" cy="3788359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800"/>
              </a:spcAft>
              <a:buNone/>
            </a:pPr>
            <a:br>
              <a:rPr lang="pl-PL" sz="2700" dirty="0"/>
            </a:br>
            <a:br>
              <a:rPr lang="pl-PL" sz="2700" dirty="0"/>
            </a:br>
            <a:br>
              <a:rPr lang="pl-PL" sz="2700" dirty="0"/>
            </a:br>
            <a:br>
              <a:rPr lang="pl-PL" sz="2700" dirty="0"/>
            </a:b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Przedmiot: Biznes i zarządzanie</a:t>
            </a: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Czas trwania: 1 godzina lekcyjna (45 minut)</a:t>
            </a: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Poziom: Technikum</a:t>
            </a: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700" dirty="0"/>
            </a:br>
            <a:r>
              <a:rPr lang="pl-PL" sz="2700" b="1" dirty="0">
                <a:solidFill>
                  <a:srgbClr val="FF0000"/>
                </a:solidFill>
              </a:rPr>
              <a:t>Temat lekcji: Negocjacje i manipulacja – różnice, techniki i zastosowanie w biznesie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B78A4A6-299E-8041-D119-BC0BB585F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31321" y="4478542"/>
            <a:ext cx="8529737" cy="987458"/>
          </a:xfrm>
        </p:spPr>
        <p:txBody>
          <a:bodyPr/>
          <a:lstStyle/>
          <a:p>
            <a:r>
              <a:rPr lang="pl-PL" dirty="0"/>
              <a:t>Dr Dariusz Socha, prof. Uczelni</a:t>
            </a:r>
          </a:p>
        </p:txBody>
      </p:sp>
    </p:spTree>
    <p:extLst>
      <p:ext uri="{BB962C8B-B14F-4D97-AF65-F5344CB8AC3E}">
        <p14:creationId xmlns:p14="http://schemas.microsoft.com/office/powerpoint/2010/main" val="1447255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9FE4EA-6401-4936-4AB0-F01BB1E6C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Technika „małych kroków”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599864-E92D-D5F5-8BA6-D0B1015F5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03" y="1612490"/>
            <a:ext cx="11513573" cy="4807975"/>
          </a:xfrm>
        </p:spPr>
        <p:txBody>
          <a:bodyPr/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r>
              <a:rPr lang="pl-PL" dirty="0"/>
              <a:t>Zakłada osiąganie porozumienia poprzez </a:t>
            </a:r>
            <a:r>
              <a:rPr lang="pl-PL" b="1" dirty="0"/>
              <a:t>rozbijanie problemu na mniejsze elementy</a:t>
            </a:r>
            <a:r>
              <a:rPr lang="pl-PL" dirty="0"/>
              <a:t> i stopniowe dochodzenie do celu.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M. Lewicki, </a:t>
            </a:r>
            <a:r>
              <a:rPr lang="pl-PL" i="1" dirty="0"/>
              <a:t>Zarządzanie konfliktem i negocjacje</a:t>
            </a:r>
            <a:r>
              <a:rPr lang="pl-PL" dirty="0"/>
              <a:t>, PWE, Warszawa 2011, s. 98–100.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5994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FC43AB-5C5D-43F0-B16C-7A72CACD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365126"/>
            <a:ext cx="11068665" cy="1031056"/>
          </a:xfrm>
        </p:spPr>
        <p:txBody>
          <a:bodyPr>
            <a:normAutofit/>
          </a:bodyPr>
          <a:lstStyle/>
          <a:p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BATNA (najlepsza alternatywa dla negocjowanego porozumienia)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A4CC45-F83A-270C-AFC5-C91F44D5B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477" y="1641987"/>
            <a:ext cx="11562736" cy="4935794"/>
          </a:xfrm>
        </p:spPr>
        <p:txBody>
          <a:bodyPr/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r>
              <a:rPr lang="pl-PL" dirty="0"/>
              <a:t>Technika polega na przygotowaniu </a:t>
            </a:r>
            <a:r>
              <a:rPr lang="pl-PL" b="1" dirty="0"/>
              <a:t>alternatywnego rozwiązania</a:t>
            </a:r>
            <a:r>
              <a:rPr lang="pl-PL" dirty="0"/>
              <a:t>, które zostanie wykorzystane w przypadku braku porozumienia.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R. Fisher, W. Ury, B. Patton, </a:t>
            </a:r>
            <a:r>
              <a:rPr lang="pl-PL" i="1" dirty="0"/>
              <a:t>Dochodząc do TAK</a:t>
            </a:r>
            <a:r>
              <a:rPr lang="pl-PL" dirty="0"/>
              <a:t>, PWE, Warszawa 2009, s. 97–99.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0372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15C9D8-B9B9-36D3-BD1C-D99BDB293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284" y="365126"/>
            <a:ext cx="10901516" cy="804914"/>
          </a:xfrm>
        </p:spPr>
        <p:txBody>
          <a:bodyPr/>
          <a:lstStyle/>
          <a:p>
            <a:r>
              <a:rPr lang="pl-PL" sz="3200" dirty="0"/>
              <a:t>Podsumowanie zajęć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E49259-BE0B-2422-790C-CCCD21E40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975" y="1170040"/>
            <a:ext cx="11631560" cy="532283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dirty="0"/>
              <a:t>Podczas zajęć uczniowie zapoznali się z pojęciami negocjacji i manipulacji oraz poznali podstawowe różnice pomiędzy tymi formami wywierania wpływu. Omówione zostały etapy procesu negocjacyjnego, wybrane techniki stosowane w negocjacjach biznesowych oraz przykłady działań manipulacyjnych, które mogą pojawiać się w relacjach zawodowych i handlowych.</a:t>
            </a:r>
          </a:p>
          <a:p>
            <a:pPr algn="just">
              <a:buNone/>
            </a:pPr>
            <a:r>
              <a:rPr lang="pl-PL" dirty="0"/>
              <a:t>Uczniowie uświadomili sobie, że negocjacje opierają się na otwartej komunikacji, dążeniu do porozumienia oraz poszanowaniu interesów obu stron, natomiast manipulacja polega na ukrytym oddziaływaniu, często naruszającym zasady etyki i zaufania. Zdobyta wiedza pozwala uczniom lepiej rozumieć mechanizmy wpływu społecznego oraz świadomie i odpowiedzialnie uczestniczyć w sytuacjach negocjacyjnych w przyszłym życiu zawodowym, a także rozpoznawać i unikać manipulacji w praktyce biznesowej.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064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1E2B29A-ABE6-4D86-2F4C-FE89F2560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Podziękowanie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72FE475-5842-5B0C-38F9-8DD0118DE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3897780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724F50-FBBE-4007-25D4-8A4D2D92B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606" y="365126"/>
            <a:ext cx="10803194" cy="873740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Wprowadzenie do zajęć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BE92C5-177C-311E-C79C-7C14D5949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238866"/>
            <a:ext cx="11720052" cy="5254008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pl-PL" dirty="0"/>
              <a:t>Negocjacje oraz wywieranie wpływu na innych stanowią istotny element funkcjonowania współczesnych organizacji oraz relacji biznesowych. W życiu zawodowym pracownicy i menedżerowie wielokrotnie uczestniczą w procesach negocjacyjnych, których celem jest osiągnięcie porozumienia pomiędzy stronami reprezentującymi odmienne interesy. Jednocześnie w praktyce gospodarczej spotykane są różne techniki oddziaływania na ludzi, w tym również manipulacja, która budzi kontrowersje natury etycznej.</a:t>
            </a:r>
          </a:p>
          <a:p>
            <a:pPr algn="just">
              <a:buNone/>
            </a:pPr>
            <a:r>
              <a:rPr lang="pl-PL" dirty="0"/>
              <a:t>Celem zajęć jest zapoznanie uczniów z istotą negocjacji jako procesu komunikacyjnego opartego na zasadach współpracy i kompromisu, a także z pojęciem manipulacji jako formy ukrytego wpływu na decyzje i zachowania innych osób. Uczniowie poznają podstawowe techniki negocjacyjne oraz przykłady działań manipulacyjnych, ucząc się jednocześnie rozróżniania tych dwóch zjawisk. Zajęcia umożliwiają także refleksję nad etycznymi aspektami wywierania wpływu w biznesie oraz nad konsekwencjami stosowania nieuczciwych praktyk komunikacyjnych.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548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62C878-948C-859B-07E2-EFF6E02A9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613" y="365125"/>
            <a:ext cx="11336593" cy="1099881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WYWIERANIE WPŁYWU NA LUDZI: NEGOCJACJE I MANIPULACJA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89D4D9-AFEC-6709-2174-BB6D0B234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613" y="1465006"/>
            <a:ext cx="11336593" cy="5027869"/>
          </a:xfrm>
        </p:spPr>
        <p:txBody>
          <a:bodyPr/>
          <a:lstStyle/>
          <a:p>
            <a:pPr>
              <a:buNone/>
            </a:pPr>
            <a:r>
              <a:rPr lang="pl-PL" b="1" dirty="0"/>
              <a:t>WYWIERANIE WPŁYWU NA LUDZI: NEGOCJACJE I MANIPULACJA</a:t>
            </a:r>
          </a:p>
          <a:p>
            <a:pPr>
              <a:buNone/>
            </a:pPr>
            <a:r>
              <a:rPr lang="pl-PL" b="1" dirty="0"/>
              <a:t>Negocjacje – definicje</a:t>
            </a:r>
          </a:p>
          <a:p>
            <a:pPr>
              <a:buNone/>
            </a:pPr>
            <a:r>
              <a:rPr lang="pl-PL" b="1" dirty="0"/>
              <a:t>Definicja 1</a:t>
            </a:r>
          </a:p>
          <a:p>
            <a:pPr>
              <a:buNone/>
            </a:pPr>
            <a:r>
              <a:rPr lang="pl-PL" dirty="0"/>
              <a:t>Negocjacje są </a:t>
            </a:r>
            <a:r>
              <a:rPr lang="pl-PL" b="1" dirty="0"/>
              <a:t>procesem komunikacyjnym</a:t>
            </a:r>
            <a:r>
              <a:rPr lang="pl-PL" dirty="0"/>
              <a:t>, w którym strony o odmiennych interesach dążą do osiągnięcia porozumienia.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R. Fisher, W. Ury, B. Patton, </a:t>
            </a:r>
            <a:r>
              <a:rPr lang="pl-PL" i="1" dirty="0"/>
              <a:t>Dochodząc do TAK</a:t>
            </a:r>
            <a:r>
              <a:rPr lang="pl-PL" dirty="0"/>
              <a:t>, przeł. R. Górski, PWE, Warszawa 2009, s. 15–17.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270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559920-FCCD-C28A-BFC3-695C8D549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2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3BF78E-995A-3174-6B39-1ED19DC5D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5" y="1455174"/>
            <a:ext cx="11297265" cy="5191432"/>
          </a:xfrm>
        </p:spPr>
        <p:txBody>
          <a:bodyPr/>
          <a:lstStyle/>
          <a:p>
            <a:pPr>
              <a:buNone/>
            </a:pPr>
            <a:r>
              <a:rPr lang="pl-PL" dirty="0"/>
              <a:t>Negocjowanie polega na </a:t>
            </a:r>
            <a:r>
              <a:rPr lang="pl-PL" b="1" dirty="0"/>
              <a:t>wymianie propozycji i ustępstw</a:t>
            </a:r>
            <a:r>
              <a:rPr lang="pl-PL" dirty="0"/>
              <a:t>, których celem jest znalezienie rozwiązania akceptowalnego dla wszystkich stron.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A. Fowler, </a:t>
            </a:r>
            <a:r>
              <a:rPr lang="pl-PL" i="1" dirty="0"/>
              <a:t>Jak skutecznie negocjować</a:t>
            </a:r>
            <a:r>
              <a:rPr lang="pl-PL" dirty="0"/>
              <a:t>, przeł. M. Kowalska, Helion, Gliwice 2007, s. 28–30.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9246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16B57C-DE56-11B6-DB37-7C8CDF35A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3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A2F432-1658-5678-79FB-95BA7C507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7" y="1690688"/>
            <a:ext cx="11120284" cy="4670783"/>
          </a:xfrm>
        </p:spPr>
        <p:txBody>
          <a:bodyPr/>
          <a:lstStyle/>
          <a:p>
            <a:pPr>
              <a:buNone/>
            </a:pPr>
            <a:r>
              <a:rPr lang="pl-PL" b="1" dirty="0"/>
              <a:t>Definicja 3</a:t>
            </a:r>
          </a:p>
          <a:p>
            <a:pPr>
              <a:buNone/>
            </a:pPr>
            <a:r>
              <a:rPr lang="pl-PL" dirty="0"/>
              <a:t>Negocjacje to </a:t>
            </a:r>
            <a:r>
              <a:rPr lang="pl-PL" b="1" dirty="0"/>
              <a:t>narzędzie zarządzania konfliktem interesów</a:t>
            </a:r>
            <a:r>
              <a:rPr lang="pl-PL" dirty="0"/>
              <a:t>, wykorzystywane w życiu zawodowym i prywatnym.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br>
              <a:rPr lang="pl-PL" dirty="0"/>
            </a:br>
            <a:r>
              <a:rPr lang="pl-PL" dirty="0"/>
              <a:t>J. Kamiński, </a:t>
            </a:r>
            <a:r>
              <a:rPr lang="pl-PL" i="1" dirty="0"/>
              <a:t>Negocjacje w biznesie</a:t>
            </a:r>
            <a:r>
              <a:rPr lang="pl-PL" dirty="0"/>
              <a:t>, Difin, Warszawa 2014, s. 19–21.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536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6517EC-86DE-2241-7E0D-983D914B9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4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C0476C-D65A-4D43-8625-F76B4CD45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72019" cy="4667250"/>
          </a:xfrm>
        </p:spPr>
        <p:txBody>
          <a:bodyPr/>
          <a:lstStyle/>
          <a:p>
            <a:pPr>
              <a:buNone/>
            </a:pPr>
            <a:r>
              <a:rPr lang="pl-PL" b="1" dirty="0"/>
              <a:t>Definicja 4</a:t>
            </a:r>
          </a:p>
          <a:p>
            <a:pPr>
              <a:buNone/>
            </a:pPr>
            <a:r>
              <a:rPr lang="pl-PL" dirty="0"/>
              <a:t>Proces negocjacyjny obejmuje etapy: </a:t>
            </a:r>
            <a:r>
              <a:rPr lang="pl-PL" b="1" dirty="0"/>
              <a:t>przygotowanie, prowadzenie rozmów oraz zawarcie porozumienia</a:t>
            </a:r>
            <a:r>
              <a:rPr lang="pl-PL" dirty="0"/>
              <a:t>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M. Lewicki, </a:t>
            </a:r>
            <a:r>
              <a:rPr lang="pl-PL" i="1" dirty="0"/>
              <a:t>Zarządzanie konfliktem i negocjacje</a:t>
            </a:r>
            <a:r>
              <a:rPr lang="pl-PL" dirty="0"/>
              <a:t>, PWE, Warszawa 2011, s. 44–46.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5998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1E2B29A-ABE6-4D86-2F4C-FE89F2560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587" y="365126"/>
            <a:ext cx="10626213" cy="1276862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Manipulacja – definicje</a:t>
            </a:r>
            <a:endParaRPr lang="pl-PL" sz="32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72FE475-5842-5B0C-38F9-8DD0118DE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5" y="1641988"/>
            <a:ext cx="11267768" cy="495545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b="1" dirty="0"/>
              <a:t>Definicja 1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Manipulacja polega na </a:t>
            </a:r>
            <a:r>
              <a:rPr lang="pl-PL" b="1" dirty="0"/>
              <a:t>ukrytym wpływaniu na decyzje i zachowania innych osób</a:t>
            </a:r>
            <a:r>
              <a:rPr lang="pl-PL" dirty="0"/>
              <a:t>, bez ich pełnej świadomości.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A. Grzegorczyk, </a:t>
            </a:r>
            <a:r>
              <a:rPr lang="pl-PL" i="1" dirty="0"/>
              <a:t>Manipulacja – mechanizmy i techniki</a:t>
            </a:r>
            <a:r>
              <a:rPr lang="pl-PL" dirty="0"/>
              <a:t>, PWN, Warszawa 2000, s. 9–11.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8457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AC534-9E0B-7579-D49C-766DF00C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2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5EE32F-4616-4D7A-4B6A-B3C503F2C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453" y="1553497"/>
            <a:ext cx="11415250" cy="4939378"/>
          </a:xfrm>
        </p:spPr>
        <p:txBody>
          <a:bodyPr/>
          <a:lstStyle/>
          <a:p>
            <a:pPr>
              <a:buNone/>
            </a:pPr>
            <a:r>
              <a:rPr lang="pl-PL" b="1" dirty="0"/>
              <a:t>Definicja 2</a:t>
            </a:r>
          </a:p>
          <a:p>
            <a:pPr>
              <a:buNone/>
            </a:pPr>
            <a:r>
              <a:rPr lang="pl-PL" dirty="0"/>
              <a:t>Manipulowanie to forma oddziaływania, w której </a:t>
            </a:r>
            <a:r>
              <a:rPr lang="pl-PL" b="1" dirty="0"/>
              <a:t>interes manipulatora jest ukrywany</a:t>
            </a:r>
            <a:r>
              <a:rPr lang="pl-PL" dirty="0"/>
              <a:t>, a działania naruszają autonomię drugiej osoby.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R. Cialdini, </a:t>
            </a:r>
            <a:r>
              <a:rPr lang="pl-PL" i="1" dirty="0"/>
              <a:t>Wywieranie wpływu na ludzi</a:t>
            </a:r>
            <a:r>
              <a:rPr lang="pl-PL" dirty="0"/>
              <a:t>, przeł. B. Wojciszke, GWP, Gdańsk 2016, s. 41–43.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27569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CB6AEF-BA18-7127-5BF0-5C7B3D44E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3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9B7483-F3D9-05A7-8966-7B95C0973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5" y="1825625"/>
            <a:ext cx="11562735" cy="4667250"/>
          </a:xfrm>
        </p:spPr>
        <p:txBody>
          <a:bodyPr/>
          <a:lstStyle/>
          <a:p>
            <a:pPr>
              <a:buNone/>
            </a:pPr>
            <a:r>
              <a:rPr lang="pl-PL" b="1" dirty="0"/>
              <a:t>Definicja 3</a:t>
            </a:r>
          </a:p>
          <a:p>
            <a:pPr>
              <a:buNone/>
            </a:pPr>
            <a:r>
              <a:rPr lang="pl-PL" dirty="0"/>
              <a:t>Manipulacja różni się od perswazji tym, że </a:t>
            </a:r>
            <a:r>
              <a:rPr lang="pl-PL" b="1" dirty="0"/>
              <a:t>nie respektuje zasad etyki komunikacyjnej</a:t>
            </a:r>
            <a:r>
              <a:rPr lang="pl-PL" dirty="0"/>
              <a:t>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M. Tokarz, </a:t>
            </a:r>
            <a:r>
              <a:rPr lang="pl-PL" i="1" dirty="0"/>
              <a:t>Argumentacja, perswazja, manipulacja</a:t>
            </a:r>
            <a:r>
              <a:rPr lang="pl-PL" dirty="0"/>
              <a:t>, GWP, Gdańsk 2006, s. 87–89.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5213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705</Words>
  <Application>Microsoft Office PowerPoint</Application>
  <PresentationFormat>Panoramiczny</PresentationFormat>
  <Paragraphs>79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Motyw pakietu Office</vt:lpstr>
      <vt:lpstr>    Przedmiot: Biznes i zarządzanie  Czas trwania: 1 godzina lekcyjna (45 minut) Poziom: Technikum  Temat lekcji: Negocjacje i manipulacja – różnice, techniki i zastosowanie w biznesie</vt:lpstr>
      <vt:lpstr>Wprowadzenie do zajęć</vt:lpstr>
      <vt:lpstr>WYWIERANIE WPŁYWU NA LUDZI: NEGOCJACJE I MANIPULACJA</vt:lpstr>
      <vt:lpstr>Definicja 2</vt:lpstr>
      <vt:lpstr>Definicja 3</vt:lpstr>
      <vt:lpstr>Definicja 4</vt:lpstr>
      <vt:lpstr>Manipulacja – definicje</vt:lpstr>
      <vt:lpstr>Definicja 2</vt:lpstr>
      <vt:lpstr>Definicja 3</vt:lpstr>
      <vt:lpstr>Technika „małych kroków”</vt:lpstr>
      <vt:lpstr>BATNA (najlepsza alternatywa dla negocjowanego porozumienia)</vt:lpstr>
      <vt:lpstr>Podsumowanie zajęć</vt:lpstr>
      <vt:lpstr>Podziękowanie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Darek Socha</dc:creator>
  <cp:lastModifiedBy>Darek Socha</cp:lastModifiedBy>
  <cp:revision>10</cp:revision>
  <dcterms:created xsi:type="dcterms:W3CDTF">2026-02-08T13:20:57Z</dcterms:created>
  <dcterms:modified xsi:type="dcterms:W3CDTF">2026-02-09T15:25:50Z</dcterms:modified>
</cp:coreProperties>
</file>