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57" r:id="rId13"/>
    <p:sldId id="262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49AC558-FB57-91C1-B96F-3E07546D66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B05A94B-DAC4-608A-3019-FB64BFA5A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4EA81D-0DA7-9D87-8E7F-FCAA12D68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D39B1D-8374-6495-61B2-7EFC1E84E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7ABA87-2D74-B055-BA3C-23E3DD11F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95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A69EEB-ABA4-3803-E480-83486313F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5CD0861-86EE-3CC3-6ABE-F1F2CAF14A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A142B2-20F8-108A-2491-9B8059285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3BEA8D-4C8F-0CBF-5F00-7E5446F2D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82B20F-A9E5-EABB-1825-A4215F4E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323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C1432E2-0CFA-D782-EB82-C590C9F91F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8E842CD-9A2E-AFFA-8F21-B39D40BB1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37D768-62B7-15F9-5432-ADABD109B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232325F-0CDB-E75C-01A3-6151E567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8AFE6B6-4D98-B8B5-97BE-4C6C9C53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511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084BDC-D3B0-E0F2-1F66-2798A243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6A190F-ECD9-CC90-46C9-0595D43C4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D596757-80B9-9674-8AC7-9AFACE44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06BDDB3-F3A6-413B-5CDC-F5437D1B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681913F-363A-7581-6848-A2B799E9C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38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1BEAA5-48B2-E03C-1320-CEF57737B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59A880A-BCA1-9C99-5819-8E94E5F18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2C9E72D-9BF5-9616-EE2A-B5BBAA7C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E6685C3-AB95-7F51-B250-E623013C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C6F4266-9339-BA20-FA71-0A1F60F3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830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3107A3-EC30-170D-6655-07CFF5BEC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C6DB6B-D3E3-B28B-C576-2E8575949E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2EF8ED9-8816-AFE9-9ECB-B32E59055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862018-7AB1-FE7A-725C-F6B2C0CDD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C4E630-2721-C398-A155-3B02B475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95FA8D2-F768-DB92-D2CB-27D551411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741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8D03B7-8833-AC91-628E-A4EDBA81D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92D4FA5-E7DE-F5AF-B895-EBAF139F9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DA7099-D082-F104-A710-7B4207343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42DA00A-63FD-D1DF-61DA-C4E241F605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CF54650-D9C7-3A39-6E04-AFBF86BDF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EFAD59F-A20A-225C-A6C1-A6ACDD2D5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414413D5-91B9-1926-28B9-A7C60FC9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CD00BA0D-FABB-BB21-72DE-9B2F78EA5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510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69431CC-4601-6CCC-4D73-9F6EF1121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F809D20-50A8-A342-B0B9-46682EF6D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9C98C07-0199-210A-52E0-9411E4AB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5E66DE9-60FF-04B5-B785-18B71566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4339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A17E3525-D7C8-357D-F43D-2EF3201E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CCF26E7-9681-CCCB-4EDF-187425F02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68CA5F1-E001-FAC6-BA04-E79B2F38B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217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20CC44-5DD8-2F52-4144-80374BEDE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36754F-A3F4-4270-9020-BFFFB37CE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3769D27-8527-AD1B-C404-E7D8F92C1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CCE621A-7716-126F-4E7F-31C4FABD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CD70BDB-3150-2B0B-CED5-07F5D23F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C75DCD1-0AC5-33A3-130D-0F5851C6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749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338C90-A41A-B0F3-04B0-0BDFDC20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9092D0A-4470-6095-AF22-EFDC256778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F5377A-237E-B012-98C1-AAD2A7E83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3E93EB3-567D-7982-3AE3-EAE22604A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BFC27A6-44B3-3155-BE2D-133E6CAD5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9D74771-8D4C-5B94-2F41-D94C2E76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607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E09C603-318E-22AD-8B64-3E506CA32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7692E3F-4CF7-C5A3-D4AA-43BB633877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FCF25AE-EF90-5282-CBFA-523E630B2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CC7F-8548-40CE-AD42-045C0F9EFF43}" type="datetimeFigureOut">
              <a:rPr lang="pl-PL" smtClean="0"/>
              <a:t>09.02.2026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49A7585-F271-8B9A-894E-0F4046E9EF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9ED3DA-B900-0A8D-E22D-F5EFEC4937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73EDE-6C9E-45F3-B2C5-54B2627A87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035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988706-F21C-22D5-88A7-91F9196F5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8247" y="183873"/>
            <a:ext cx="9851011" cy="370473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800"/>
              </a:spcAft>
              <a:buNone/>
            </a:pPr>
            <a:br>
              <a:rPr lang="pl-PL" sz="2700" dirty="0"/>
            </a:br>
            <a:br>
              <a:rPr lang="pl-PL" sz="2700" dirty="0"/>
            </a:br>
            <a:br>
              <a:rPr lang="pl-PL" sz="2700" dirty="0"/>
            </a:br>
            <a:br>
              <a:rPr lang="pl-PL" sz="2700" dirty="0"/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Przedmiot: Biznes i zarządzanie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Czas trwania: </a:t>
            </a:r>
            <a:r>
              <a:rPr lang="pl-PL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godzina lekcyjna (45 minut)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Poziom: Technikum</a:t>
            </a:r>
            <a:br>
              <a:rPr lang="pl-PL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pl-PL" sz="2700" dirty="0"/>
            </a:br>
            <a:r>
              <a:rPr lang="pl-PL" sz="2700" b="1" dirty="0">
                <a:solidFill>
                  <a:srgbClr val="FF0000"/>
                </a:solidFill>
              </a:rPr>
              <a:t>Temat lekcji: Zarządzanie czasem i rozwiązywanie problemów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B78A4A6-299E-8041-D119-BC0BB585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7463" y="4429381"/>
            <a:ext cx="9291687" cy="987458"/>
          </a:xfrm>
        </p:spPr>
        <p:txBody>
          <a:bodyPr/>
          <a:lstStyle/>
          <a:p>
            <a:r>
              <a:rPr lang="pl-PL" dirty="0"/>
              <a:t>Dr Dariusz Socha, prof. Uczelni</a:t>
            </a:r>
          </a:p>
        </p:txBody>
      </p:sp>
    </p:spTree>
    <p:extLst>
      <p:ext uri="{BB962C8B-B14F-4D97-AF65-F5344CB8AC3E}">
        <p14:creationId xmlns:p14="http://schemas.microsoft.com/office/powerpoint/2010/main" val="1447255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4DCD13-FA18-5271-6A38-6C1F0359A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TECHNIKI ROZWIĄZYWANIA PROBLEMÓW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C7C29A-22C6-D97D-C5A6-FF5FE25D2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781652"/>
          </a:xfrm>
        </p:spPr>
        <p:txBody>
          <a:bodyPr/>
          <a:lstStyle/>
          <a:p>
            <a:pPr>
              <a:buNone/>
            </a:pPr>
            <a:r>
              <a:rPr lang="pl-PL" b="1" dirty="0"/>
              <a:t>Analiza problemu (identyfikacja istoty problemu)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r>
              <a:rPr lang="pl-PL" dirty="0"/>
              <a:t>Rozwiązywanie problemów rozpoczyna się od </a:t>
            </a:r>
            <a:r>
              <a:rPr lang="pl-PL" b="1" dirty="0"/>
              <a:t>precyzyjnego określenia trudności</a:t>
            </a:r>
            <a:r>
              <a:rPr lang="pl-PL" dirty="0"/>
              <a:t>, jej przyczyn oraz skutków.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J. Strelau (red.), </a:t>
            </a:r>
            <a:r>
              <a:rPr lang="pl-PL" i="1" dirty="0"/>
              <a:t>Psychologia. Podręcznik akademicki</a:t>
            </a:r>
            <a:r>
              <a:rPr lang="pl-PL" dirty="0"/>
              <a:t>, t. 2, GWP, Gdańsk 2004, s. 521–523.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7876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AA0136-FA6C-EF6A-6263-99A41C70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Analiza przyczyn i skutków (diagram Ishikawy)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4D8809-5751-0F0F-9158-77E865177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1690688"/>
            <a:ext cx="11395587" cy="4802187"/>
          </a:xfrm>
        </p:spPr>
        <p:txBody>
          <a:bodyPr/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Metoda służy do </a:t>
            </a:r>
            <a:r>
              <a:rPr lang="pl-PL" b="1" dirty="0"/>
              <a:t>graficznego przedstawienia przyczyn problemu</a:t>
            </a:r>
            <a:r>
              <a:rPr lang="pl-PL" dirty="0"/>
              <a:t>, co ułatwia znalezienie źródła trudności.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K. Lisiecka, </a:t>
            </a:r>
            <a:r>
              <a:rPr lang="pl-PL" i="1" dirty="0"/>
              <a:t>Zarządzanie jakością</a:t>
            </a:r>
            <a:r>
              <a:rPr lang="pl-PL" dirty="0"/>
              <a:t>, AE w Katowicach, Katowice 2002, s. 144–146.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05933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1E2B29A-ABE6-4D86-2F4C-FE89F256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Podsumowanie zajęć</a:t>
            </a:r>
            <a:br>
              <a:rPr kumimoji="0" lang="pl-PL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2FE475-5842-5B0C-38F9-8DD0118DE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48697"/>
            <a:ext cx="11139948" cy="524417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dirty="0"/>
              <a:t>W trakcie lekcji uczniowie poznali znaczenie efektywnego zarządzania czasem oraz jego wpływ na jakość i skuteczność wykonywanych zadań. Omówione zostały podstawowe metody planowania czasu, ustalania priorytetów oraz organizacji pracy, które mogą być wykorzystywane w nauce i w życiu codziennym. Uczniowie zapoznali się również z istotą procesu rozwiązywania problemów, obejmującego identyfikację trudności, analizę możliwych rozwiązań oraz wybór najkorzystniejszej opcji.</a:t>
            </a:r>
          </a:p>
          <a:p>
            <a:pPr algn="just">
              <a:buNone/>
            </a:pPr>
            <a:r>
              <a:rPr lang="pl-PL" dirty="0"/>
              <a:t>Zajęcia pozwoliły uczniom zrozumieć, że właściwe gospodarowanie czasem oraz umiejętność systematycznego podejścia do problemów sprzyjają osiąganiu celów i zwiększają efektywność działania. Zdobyte umiejętności mogą być wykorzystywane w środowisku szkolnym oraz w przyszłej pracy zawodowej, wspierając samodzielność, odpowiedzialność oraz skuteczne funkcjonowanie w zespołach zadaniowych.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457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F1E2B29A-ABE6-4D86-2F4C-FE89F256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Podziękowanie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E72FE475-5842-5B0C-38F9-8DD0118DE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153742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849B81-0C23-F0F2-735F-3002F7C54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942" y="365125"/>
            <a:ext cx="10822858" cy="913069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Wprowadzenie do zajęć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4C29FF-9F4D-38EA-EB3F-155D4D7F3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135" y="1042219"/>
            <a:ext cx="11543071" cy="5565057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l-PL" dirty="0"/>
              <a:t>Efektywne zarządzanie czasem oraz umiejętność rozwiązywania problemów należą do kluczowych kompetencji niezbędnych w życiu zawodowym i społecznym. Współczesne środowisko pracy charakteryzuje się dużą dynamiką, koniecznością realizacji wielu zadań jednocześnie oraz podejmowaniem decyzji w warunkach ograniczonego czasu. Umiejętne planowanie działań, wyznaczanie priorytetów oraz racjonalne gospodarowanie czasem pozwala zwiększyć efektywność pracy oraz ograniczyć stres.</a:t>
            </a:r>
          </a:p>
          <a:p>
            <a:pPr algn="just">
              <a:buNone/>
            </a:pPr>
            <a:r>
              <a:rPr lang="pl-PL" dirty="0"/>
              <a:t>Podczas zajęć uczniowie zostaną zapoznani z podstawowymi zasadami zarządzania czasem, takimi jak planowanie, ustalanie celów i priorytetów oraz organizacja pracy własnej. Ponadto omówiony zostanie proces rozwiązywania problemów jako uporządkowany ciąg działań prowadzących do znalezienia optymalnego rozwiązania. Zajęcia mają na celu kształtowanie u uczniów umiejętności analitycznego myślenia oraz odpowiedzialnego podejmowania decyzji, które są istotne zarówno w edukacji, jak i w przyszłej pracy zawodowej.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3791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62C878-948C-859B-07E2-EFF6E02A9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Zarządzanie czasem – definicje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89D4D9-AFEC-6709-2174-BB6D0B234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87" y="1465006"/>
            <a:ext cx="11031794" cy="502786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/>
              <a:t>Definicja 1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Zarządzanie czasem to </a:t>
            </a:r>
            <a:r>
              <a:rPr lang="pl-PL" b="1" dirty="0"/>
              <a:t>planowanie i kontrolowanie sposobu wykorzystania czasu</a:t>
            </a:r>
            <a:r>
              <a:rPr lang="pl-PL" dirty="0"/>
              <a:t>, aby osiągać cele w sposób efektywny.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B. Tracy, </a:t>
            </a:r>
            <a:r>
              <a:rPr lang="pl-PL" i="1" dirty="0"/>
              <a:t>Zarządzanie czasem</a:t>
            </a:r>
            <a:r>
              <a:rPr lang="pl-PL" dirty="0"/>
              <a:t>, przeł. K. Wąsowska, MT Biznes, Warszawa 2008, s. 21–23.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270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559920-FCCD-C28A-BFC3-695C8D549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365126"/>
            <a:ext cx="10704871" cy="1119546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2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3BF78E-995A-3174-6B39-1ED19DC5D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73" y="1415845"/>
            <a:ext cx="11228439" cy="5181600"/>
          </a:xfrm>
        </p:spPr>
        <p:txBody>
          <a:bodyPr/>
          <a:lstStyle/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Efektywne gospodarowanie czasem polega na </a:t>
            </a:r>
            <a:r>
              <a:rPr lang="pl-PL" b="1" dirty="0"/>
              <a:t>ustalaniu priorytetów oraz eliminowaniu czynników rozpraszających</a:t>
            </a:r>
            <a:r>
              <a:rPr lang="pl-PL" dirty="0"/>
              <a:t>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S. Covey, </a:t>
            </a:r>
            <a:r>
              <a:rPr lang="pl-PL" i="1" dirty="0"/>
              <a:t>7 nawyków skutecznego działania</a:t>
            </a:r>
            <a:r>
              <a:rPr lang="pl-PL" dirty="0"/>
              <a:t>, przeł. I. Majewska-Opiełka, Rebis, Poznań 2007, s. 151–153.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9246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16B57C-DE56-11B6-DB37-7C8CDF35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Rozwiązywanie problemów – definicje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A2F432-1658-5678-79FB-95BA7C507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129" y="1376516"/>
            <a:ext cx="11513574" cy="51914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b="1" dirty="0"/>
              <a:t>Definicja 1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Rozwiązywanie problemów to </a:t>
            </a:r>
            <a:r>
              <a:rPr lang="pl-PL" b="1" dirty="0"/>
              <a:t>proces poznawczy prowadzący do przezwyciężenia trudności</a:t>
            </a:r>
            <a:r>
              <a:rPr lang="pl-PL" dirty="0"/>
              <a:t> i osiągnięcia zamierzonego celu.</a:t>
            </a:r>
          </a:p>
          <a:p>
            <a:pPr>
              <a:buNone/>
            </a:pPr>
            <a:br>
              <a:rPr lang="pl-PL" dirty="0"/>
            </a:b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E. Aronson, T. Wilson, R. Akert, </a:t>
            </a:r>
            <a:r>
              <a:rPr lang="pl-PL" i="1" dirty="0"/>
              <a:t>Psychologia społeczna</a:t>
            </a:r>
            <a:r>
              <a:rPr lang="pl-PL" dirty="0"/>
              <a:t>, przeł. J. Gilewicz, Zysk i S-ka, Poznań 2012, s. 404–406.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5360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6517EC-86DE-2241-7E0D-983D914B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774" y="365126"/>
            <a:ext cx="10813026" cy="1178540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Definicja 2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DC0476C-D65A-4D43-8625-F76B4CD4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1543666"/>
            <a:ext cx="11385755" cy="47981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Proces rozwiązywania problemów obejmuje </a:t>
            </a:r>
            <a:r>
              <a:rPr lang="pl-PL" b="1" dirty="0"/>
              <a:t>identyfikację problemu, analizę przyczyn oraz wybór optymalnego rozwiązania</a:t>
            </a:r>
            <a:r>
              <a:rPr lang="pl-PL" dirty="0"/>
              <a:t>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br>
              <a:rPr lang="pl-PL" dirty="0"/>
            </a:br>
            <a:r>
              <a:rPr lang="pl-PL" dirty="0"/>
              <a:t>J. Strelau (red.), </a:t>
            </a:r>
            <a:r>
              <a:rPr lang="pl-PL" i="1" dirty="0"/>
              <a:t>Psychologia. Podręcznik akademicki</a:t>
            </a:r>
            <a:r>
              <a:rPr lang="pl-PL" dirty="0"/>
              <a:t>, t. 2, GWP, Gdańsk 2004, s. 523–525.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5998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5E39B4-AC34-482F-7E88-648406BA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271" y="365125"/>
            <a:ext cx="10783529" cy="1149043"/>
          </a:xfrm>
        </p:spPr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TECHNIKI ZARZĄDZANIA CZASEM 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6ED3EB-D354-0345-176D-A276D3331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135" y="1514168"/>
            <a:ext cx="11474246" cy="5122606"/>
          </a:xfrm>
        </p:spPr>
        <p:txBody>
          <a:bodyPr/>
          <a:lstStyle/>
          <a:p>
            <a:pPr>
              <a:buNone/>
            </a:pPr>
            <a:r>
              <a:rPr lang="pl-PL" b="1" dirty="0"/>
              <a:t>Wyznaczanie celów (metoda SMART)</a:t>
            </a:r>
          </a:p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dirty="0"/>
              <a:t>Technika polega na formułowaniu celów w sposób </a:t>
            </a:r>
            <a:r>
              <a:rPr lang="pl-PL" b="1" dirty="0"/>
              <a:t>konkretny, mierzalny, osiągalny, realistyczny i określony w czasie</a:t>
            </a:r>
            <a:r>
              <a:rPr lang="pl-PL" dirty="0"/>
              <a:t>, co ułatwia planowanie działań i kontrolę realizacji zadań.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B. Tracy, </a:t>
            </a:r>
            <a:r>
              <a:rPr lang="pl-PL" i="1" dirty="0"/>
              <a:t>Zarządzanie czasem</a:t>
            </a:r>
            <a:r>
              <a:rPr lang="pl-PL" dirty="0"/>
              <a:t>, przeł. K. Wąsowska, MT Biznes, Warszawa 2008, s. 41–44.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3487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3D146D-0247-E62F-30E8-78187BF36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Ustalanie priorytetów (zasada Pareto 80/20)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ED6BB6-1DF3-0B58-B549-94B80E04C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793" y="1690688"/>
            <a:ext cx="11395587" cy="48969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Zasada Pareto zakłada, że </a:t>
            </a:r>
            <a:r>
              <a:rPr lang="pl-PL" b="1" dirty="0"/>
              <a:t>około 20% działań przynosi 80% efektów</a:t>
            </a:r>
            <a:r>
              <a:rPr lang="pl-PL" dirty="0"/>
              <a:t>, dlatego kluczowe jest koncentrowanie się na najważniejszych zadaniach.</a:t>
            </a:r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endParaRPr lang="pl-PL" b="1" dirty="0"/>
          </a:p>
          <a:p>
            <a:pPr>
              <a:buNone/>
            </a:pPr>
            <a:r>
              <a:rPr lang="pl-PL" dirty="0"/>
              <a:t>R. Koch, </a:t>
            </a:r>
            <a:r>
              <a:rPr lang="pl-PL" i="1" dirty="0"/>
              <a:t>Zasada 80/20</a:t>
            </a:r>
            <a:r>
              <a:rPr lang="pl-PL" dirty="0"/>
              <a:t>, przeł. M. Turniak, Rebis, Poznań 2005, s. 23–26.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7142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F82FF3-BCC6-7812-9320-634994F9B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Macierz Eisenhowera (ważne–pilne)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CA2F0D-9520-C179-9FB0-3CAB6450E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123" y="1376516"/>
            <a:ext cx="11444748" cy="5116359"/>
          </a:xfrm>
        </p:spPr>
        <p:txBody>
          <a:bodyPr/>
          <a:lstStyle/>
          <a:p>
            <a:pPr>
              <a:buNone/>
            </a:pPr>
            <a:r>
              <a:rPr lang="pl-PL" b="1" dirty="0"/>
              <a:t>Opis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Technika polega na klasyfikowaniu zadań według dwóch kryteriów: </a:t>
            </a:r>
            <a:r>
              <a:rPr lang="pl-PL" b="1" dirty="0"/>
              <a:t>ważności i pilności</a:t>
            </a:r>
            <a:r>
              <a:rPr lang="pl-PL" dirty="0"/>
              <a:t>, co umożliwia racjonalne podejmowanie decyzji dotyczących kolejności ich realizacji.</a:t>
            </a:r>
          </a:p>
          <a:p>
            <a:pPr>
              <a:buNone/>
            </a:pPr>
            <a:endParaRPr lang="pl-PL" dirty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/>
              <a:t>S. R. Covey, </a:t>
            </a:r>
            <a:r>
              <a:rPr lang="pl-PL" i="1" dirty="0"/>
              <a:t>7 nawyków skutecznego działania</a:t>
            </a:r>
            <a:r>
              <a:rPr lang="pl-PL" dirty="0"/>
              <a:t>, przeł. I. Majewska-Opiełka, Rebis, Poznań 2007, s. 173–176.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9500636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732</Words>
  <Application>Microsoft Office PowerPoint</Application>
  <PresentationFormat>Panoramiczny</PresentationFormat>
  <Paragraphs>91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    Przedmiot: Biznes i zarządzanie  Czas trwania: 1 godzina lekcyjna (45 minut) Poziom: Technikum  Temat lekcji: Zarządzanie czasem i rozwiązywanie problemów</vt:lpstr>
      <vt:lpstr>Wprowadzenie do zajęć</vt:lpstr>
      <vt:lpstr>Zarządzanie czasem – definicje</vt:lpstr>
      <vt:lpstr>Definicja 2</vt:lpstr>
      <vt:lpstr>Rozwiązywanie problemów – definicje</vt:lpstr>
      <vt:lpstr>Definicja 2</vt:lpstr>
      <vt:lpstr>TECHNIKI ZARZĄDZANIA CZASEM </vt:lpstr>
      <vt:lpstr>Ustalanie priorytetów (zasada Pareto 80/20)</vt:lpstr>
      <vt:lpstr>Macierz Eisenhowera (ważne–pilne)</vt:lpstr>
      <vt:lpstr>TECHNIKI ROZWIĄZYWANIA PROBLEMÓW</vt:lpstr>
      <vt:lpstr>Analiza przyczyn i skutków (diagram Ishikawy)</vt:lpstr>
      <vt:lpstr>Podsumowanie zajęć </vt:lpstr>
      <vt:lpstr>Podziękowanie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Darek Socha</dc:creator>
  <cp:lastModifiedBy>Darek Socha</cp:lastModifiedBy>
  <cp:revision>12</cp:revision>
  <dcterms:created xsi:type="dcterms:W3CDTF">2026-02-08T13:20:57Z</dcterms:created>
  <dcterms:modified xsi:type="dcterms:W3CDTF">2026-02-09T18:46:14Z</dcterms:modified>
</cp:coreProperties>
</file>