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7" r:id="rId4"/>
    <p:sldId id="259" r:id="rId5"/>
    <p:sldId id="260" r:id="rId6"/>
    <p:sldId id="263" r:id="rId7"/>
    <p:sldId id="264" r:id="rId8"/>
    <p:sldId id="265" r:id="rId9"/>
    <p:sldId id="266" r:id="rId10"/>
    <p:sldId id="261" r:id="rId11"/>
    <p:sldId id="257" r:id="rId12"/>
    <p:sldId id="268" r:id="rId13"/>
    <p:sldId id="269" r:id="rId14"/>
    <p:sldId id="272" r:id="rId15"/>
    <p:sldId id="262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37" autoAdjust="0"/>
    <p:restoredTop sz="94660"/>
  </p:normalViewPr>
  <p:slideViewPr>
    <p:cSldViewPr snapToGrid="0">
      <p:cViewPr varScale="1">
        <p:scale>
          <a:sx n="78" d="100"/>
          <a:sy n="78" d="100"/>
        </p:scale>
        <p:origin x="61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9AC558-FB57-91C1-B96F-3E07546D66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B05A94B-DAC4-608A-3019-FB64BFA5A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24EA81D-0DA7-9D87-8E7F-FCAA12D68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DD39B1D-8374-6495-61B2-7EFC1E84E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27ABA87-2D74-B055-BA3C-23E3DD11F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958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A69EEB-ABA4-3803-E480-83486313F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5CD0861-86EE-3CC3-6ABE-F1F2CAF14A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DA142B2-20F8-108A-2491-9B8059285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93BEA8D-4C8F-0CBF-5F00-7E5446F2D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282B20F-A9E5-EABB-1825-A4215F4E6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3235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DC1432E2-0CFA-D782-EB82-C590C9F91F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8E842CD-9A2E-AFFA-8F21-B39D40BB1E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D37D768-62B7-15F9-5432-ADABD109B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232325F-0CDB-E75C-01A3-6151E5679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8AFE6B6-4D98-B8B5-97BE-4C6C9C534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5511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084BDC-D3B0-E0F2-1F66-2798A243F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76A190F-ECD9-CC90-46C9-0595D43C4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D596757-80B9-9674-8AC7-9AFACE44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06BDDB3-F3A6-413B-5CDC-F5437D1BF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681913F-363A-7581-6848-A2B799E9C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038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1BEAA5-48B2-E03C-1320-CEF57737B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59A880A-BCA1-9C99-5819-8E94E5F18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2C9E72D-9BF5-9616-EE2A-B5BBAA7C1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E6685C3-AB95-7F51-B250-E623013C6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C6F4266-9339-BA20-FA71-0A1F60F3E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8302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3107A3-EC30-170D-6655-07CFF5BEC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5C6DB6B-D3E3-B28B-C576-2E8575949E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2EF8ED9-8816-AFE9-9ECB-B32E590555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3862018-7AB1-FE7A-725C-F6B2C0CDD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BC4E630-2721-C398-A155-3B02B4754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95FA8D2-F768-DB92-D2CB-27D551411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7419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8D03B7-8833-AC91-628E-A4EDBA81D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92D4FA5-E7DE-F5AF-B895-EBAF139F9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CDA7099-D082-F104-A710-7B4207343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B42DA00A-63FD-D1DF-61DA-C4E241F605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CF54650-D9C7-3A39-6E04-AFBF86BDF8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4EFAD59F-A20A-225C-A6C1-A6ACDD2D5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414413D5-91B9-1926-28B9-A7C60FC99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CD00BA0D-FABB-BB21-72DE-9B2F78EA5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8510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9431CC-4601-6CCC-4D73-9F6EF1121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7F809D20-50A8-A342-B0B9-46682EF6D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C9C98C07-0199-210A-52E0-9411E4AB4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5E66DE9-60FF-04B5-B785-18B71566A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4339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A17E3525-D7C8-357D-F43D-2EF3201EA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5CCF26E7-9681-CCCB-4EDF-187425F02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68CA5F1-E001-FAC6-BA04-E79B2F38B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2178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20CC44-5DD8-2F52-4144-80374BEDE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736754F-A3F4-4270-9020-BFFFB37CE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3769D27-8527-AD1B-C404-E7D8F92C12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CCE621A-7716-126F-4E7F-31C4FABD8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CD70BDB-3150-2B0B-CED5-07F5D23F1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C75DCD1-0AC5-33A3-130D-0F5851C67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7499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338C90-A41A-B0F3-04B0-0BDFDC208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B9092D0A-4470-6095-AF22-EFDC256778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0F5377A-237E-B012-98C1-AAD2A7E83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3E93EB3-567D-7982-3AE3-EAE22604A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BFC27A6-44B3-3155-BE2D-133E6CAD5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9D74771-8D4C-5B94-2F41-D94C2E764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6078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9E09C603-318E-22AD-8B64-3E506CA32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7692E3F-4CF7-C5A3-D4AA-43BB633877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FCF25AE-EF90-5282-CBFA-523E630B27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49A7585-F271-8B9A-894E-0F4046E9EF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B9ED3DA-B900-0A8D-E22D-F5EFEC4937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0355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988706-F21C-22D5-88A7-91F9196F53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9421" y="990993"/>
            <a:ext cx="9851011" cy="3704734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Aft>
                <a:spcPts val="800"/>
              </a:spcAft>
              <a:buNone/>
            </a:pPr>
            <a:br>
              <a:rPr lang="pl-PL" sz="2700" dirty="0"/>
            </a:br>
            <a:br>
              <a:rPr lang="pl-PL" sz="2700" dirty="0"/>
            </a:br>
            <a:br>
              <a:rPr lang="pl-PL" sz="2700" dirty="0"/>
            </a:br>
            <a:br>
              <a:rPr lang="pl-PL" sz="2700" dirty="0"/>
            </a:br>
            <a:r>
              <a:rPr lang="pl-P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Przedmiot: Biznes i zarządzanie</a:t>
            </a:r>
            <a:br>
              <a:rPr lang="pl-P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Czas trwania: 1 godzina lekcyjna (45 minut)</a:t>
            </a:r>
            <a:br>
              <a:rPr lang="pl-P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Poziom: Technikum</a:t>
            </a:r>
            <a:br>
              <a:rPr lang="pl-P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sz="2700" dirty="0"/>
            </a:br>
            <a:r>
              <a:rPr lang="pl-PL" sz="2700" b="1" dirty="0">
                <a:solidFill>
                  <a:srgbClr val="FF0000"/>
                </a:solidFill>
              </a:rPr>
              <a:t>Temat lekcji: PR i CSR w praktyce</a:t>
            </a:r>
            <a:br>
              <a:rPr lang="pl-PL" dirty="0"/>
            </a:b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B78A4A6-299E-8041-D119-BC0BB585F2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22936" y="4338775"/>
            <a:ext cx="8136446" cy="987458"/>
          </a:xfrm>
        </p:spPr>
        <p:txBody>
          <a:bodyPr/>
          <a:lstStyle/>
          <a:p>
            <a:r>
              <a:rPr lang="pl-PL" dirty="0"/>
              <a:t>Dr Dariusz Socha, prof. Uczelni</a:t>
            </a:r>
          </a:p>
        </p:txBody>
      </p:sp>
    </p:spTree>
    <p:extLst>
      <p:ext uri="{BB962C8B-B14F-4D97-AF65-F5344CB8AC3E}">
        <p14:creationId xmlns:p14="http://schemas.microsoft.com/office/powerpoint/2010/main" val="1447255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6517EC-86DE-2241-7E0D-983D914B9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Społeczna odpowiedzialność wobec pracowników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C0476C-D65A-4D43-8625-F76B4CD45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109" y="1825624"/>
            <a:ext cx="11336593" cy="4667251"/>
          </a:xfrm>
        </p:spPr>
        <p:txBody>
          <a:bodyPr/>
          <a:lstStyle/>
          <a:p>
            <a:pPr>
              <a:buNone/>
            </a:pPr>
            <a:r>
              <a:rPr lang="pl-PL" b="1" dirty="0"/>
              <a:t>Opis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CSR obejmuje działania na rzecz pracowników, takie jak </a:t>
            </a:r>
            <a:r>
              <a:rPr lang="pl-PL" b="1" dirty="0"/>
              <a:t>zapewnienie bezpiecznych warunków pracy, rozwój zawodowy oraz przestrzeganie praw pracowniczych</a:t>
            </a:r>
            <a:r>
              <a:rPr lang="pl-PL" dirty="0"/>
              <a:t>.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A. Lewicka-Strzałecka, </a:t>
            </a:r>
            <a:r>
              <a:rPr lang="pl-PL" i="1" dirty="0"/>
              <a:t>Etyka biznesu</a:t>
            </a:r>
            <a:r>
              <a:rPr lang="pl-PL" dirty="0"/>
              <a:t>, Difin, Warszawa 2010, s. 137–140.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75998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F1E2B29A-ABE6-4D86-2F4C-FE89F2560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Odpowiedzialność wobec środowiska naturalnego</a:t>
            </a:r>
            <a:endParaRPr lang="pl-PL" sz="3200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E72FE475-5842-5B0C-38F9-8DD0118DE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16" y="1825625"/>
            <a:ext cx="11425084" cy="45456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b="1" dirty="0"/>
              <a:t>Opis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Działania CSR obejmują </a:t>
            </a:r>
            <a:r>
              <a:rPr lang="pl-PL" b="1" dirty="0"/>
              <a:t>ograniczanie negatywnego wpływu przedsiębiorstwa na środowisko</a:t>
            </a:r>
            <a:r>
              <a:rPr lang="pl-PL" dirty="0"/>
              <a:t>, m.in. poprzez racjonalne gospodarowanie zasobami.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B. Rok, </a:t>
            </a:r>
            <a:r>
              <a:rPr lang="pl-PL" i="1" dirty="0"/>
              <a:t>Społeczna odpowiedzialność przedsiębiorstw</a:t>
            </a:r>
            <a:r>
              <a:rPr lang="pl-PL" dirty="0"/>
              <a:t>, Poltext, Warszawa 2013, s. 79–82.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88457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22164C-02CD-4C89-A8AE-DCEA1F22F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Zaangażowanie społeczne i lokalne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B18ECDC-9AE3-14BC-BD0B-61BBA4605E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283" y="1825625"/>
            <a:ext cx="11405419" cy="450634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b="1" dirty="0"/>
              <a:t>Opis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CSR w praktyce oznacza </a:t>
            </a:r>
            <a:r>
              <a:rPr lang="pl-PL" b="1" dirty="0"/>
              <a:t>wspieranie inicjatyw społecznych, edukacyjnych i charytatywnych</a:t>
            </a:r>
            <a:r>
              <a:rPr lang="pl-PL" dirty="0"/>
              <a:t> oraz współpracę z lokalną społecznością.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M. Rybak, </a:t>
            </a:r>
            <a:r>
              <a:rPr lang="pl-PL" i="1" dirty="0"/>
              <a:t>Etyka menedżera – społeczna odpowiedzialność przedsiębiorstwa</a:t>
            </a:r>
            <a:r>
              <a:rPr lang="pl-PL" dirty="0"/>
              <a:t>, PWN, Warszawa 2004, s. 61–64.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77862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06BE78-B04A-EBB0-9D8E-02F377BED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923" y="365126"/>
            <a:ext cx="10645877" cy="972062"/>
          </a:xfrm>
        </p:spPr>
        <p:txBody>
          <a:bodyPr>
            <a:normAutofit/>
          </a:bodyPr>
          <a:lstStyle/>
          <a:p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POWIĄZANIE PR I CSR W PRAKTYCE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D93ECEB-89D7-47E8-E224-B989ADB4E9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606" y="1425677"/>
            <a:ext cx="11169446" cy="51521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b="1" dirty="0"/>
              <a:t>Opis ogólny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Działania CSR stanowią istotny element strategii PR, ponieważ </a:t>
            </a:r>
            <a:r>
              <a:rPr lang="pl-PL" b="1" dirty="0"/>
              <a:t>realne zaangażowanie społeczne organizacji wzmacnia jej wiarygodność i wizerunek</a:t>
            </a:r>
            <a:r>
              <a:rPr lang="pl-PL" dirty="0"/>
              <a:t> w oczach interesariuszy.</a:t>
            </a:r>
          </a:p>
          <a:p>
            <a:pPr>
              <a:buNone/>
            </a:pPr>
            <a:endParaRPr lang="pl-PL" b="1" dirty="0"/>
          </a:p>
          <a:p>
            <a:pPr>
              <a:buNone/>
            </a:pPr>
            <a:endParaRPr lang="pl-PL" b="1" dirty="0"/>
          </a:p>
          <a:p>
            <a:pPr>
              <a:buNone/>
            </a:pPr>
            <a:r>
              <a:rPr lang="pl-PL" dirty="0"/>
              <a:t>J. Olędzki, </a:t>
            </a:r>
            <a:r>
              <a:rPr lang="pl-PL" i="1" dirty="0"/>
              <a:t>Public relations w społeczeństwie informacyjnym</a:t>
            </a:r>
            <a:r>
              <a:rPr lang="pl-PL" dirty="0"/>
              <a:t>, PWN, Warszawa 2009, s. 88–91.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383464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E81C7B-1355-CE7E-7C43-18C133AD8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258" y="365125"/>
            <a:ext cx="10665542" cy="863907"/>
          </a:xfrm>
        </p:spPr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Podsumowanie zajęć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6C5A74C-A155-2106-D744-C637A49A96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29032"/>
            <a:ext cx="11434916" cy="526384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l-PL" dirty="0"/>
              <a:t>Podczas lekcji uczniowie zapoznali się z istotą Public Relations oraz Społecznej Odpowiedzialności Biznesu i ich znaczeniem w praktyce gospodarczej. Omówione zostały przykłady działań PR, takich jak komunikacja z mediami, budowanie wizerunku czy zarządzanie relacjami z interesariuszami, a także działania CSR obejmujące odpowiedzialność wobec pracowników, klientów, społeczeństwa i środowiska naturalnego.</a:t>
            </a:r>
          </a:p>
          <a:p>
            <a:pPr algn="just">
              <a:buNone/>
            </a:pPr>
            <a:r>
              <a:rPr lang="pl-PL" dirty="0"/>
              <a:t>Zajęcia pozwoliły uczniom zrozumieć, że PR i CSR są ze sobą ściśle powiązane i wzajemnie się uzupełniają. Skuteczne działania wizerunkowe powinny opierać się na rzeczywistym zaangażowaniu społecznym i etycznym organizacji, a nie jedynie na przekazach promocyjnych. Zdobyta wiedza umożliwia uczniom lepsze rozumienie funkcjonowania przedsiębiorstw oraz świadome ocenianie działań firm w kontekście ich odpowiedzialności społecznej i komunikacji z otoczeniem.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489305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F1E2B29A-ABE6-4D86-2F4C-FE89F2560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Podziękowanie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E72FE475-5842-5B0C-38F9-8DD0118DE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1563461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06F04C-8006-FBB3-1D45-A03846ECB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Wprowadzenie do zajęć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8788160-EBB3-9450-D9A1-304F97D8D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5" y="1248696"/>
            <a:ext cx="11651225" cy="545690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l-PL" dirty="0"/>
              <a:t>Public Relations (PR) oraz Społeczna Odpowiedzialność Biznesu (CSR) stanowią istotne elementy funkcjonowania współczesnych przedsiębiorstw i organizacji. W warunkach gospodarki rynkowej firmy nie konkurują wyłącznie jakością produktów i usług, lecz także wizerunkiem, wiarygodnością oraz relacjami z otoczeniem. Skutecznie prowadzone działania PR pozwalają organizacjom komunikować się z interesariuszami, natomiast CSR odnosi się do odpowiedzialności przedsiębiorstw za społeczne, etyczne i środowiskowe skutki ich działalności.</a:t>
            </a:r>
          </a:p>
          <a:p>
            <a:pPr algn="just">
              <a:buNone/>
            </a:pPr>
            <a:r>
              <a:rPr lang="pl-PL" dirty="0"/>
              <a:t>Celem zajęć jest zapoznanie uczniów z praktycznym zastosowaniem narzędzi PR oraz działań CSR w działalności przedsiębiorstw. Uczniowie poznają przykłady działań wizerunkowych, komunikacyjnych i społecznych realizowanych przez firmy, a także zależności pomiędzy PR i CSR. Zajęcia mają na celu uświadomienie uczniom, że odpowiedzialne i etyczne postępowanie organizacji stanowi ważny element budowania długofalowego sukcesu rynkowego.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49090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6E69FA-71CF-FD4C-CDAE-56415A9EE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Relations (PR) – definicja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1A5569D-B865-84BE-BFE1-A074BCB73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935" y="1474839"/>
            <a:ext cx="11267768" cy="512260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l-PL" b="1" dirty="0"/>
              <a:t>Definicja</a:t>
            </a:r>
          </a:p>
          <a:p>
            <a:pPr>
              <a:buNone/>
            </a:pPr>
            <a:endParaRPr lang="pl-PL" b="1" dirty="0"/>
          </a:p>
          <a:p>
            <a:pPr>
              <a:buNone/>
            </a:pPr>
            <a:br>
              <a:rPr lang="pl-PL" dirty="0"/>
            </a:br>
            <a:r>
              <a:rPr lang="pl-PL" dirty="0"/>
              <a:t>Public Relations to </a:t>
            </a:r>
            <a:r>
              <a:rPr lang="pl-PL" b="1" dirty="0"/>
              <a:t>planowy i długofalowy proces zarządzania komunikacją organizacji z jej otoczeniem</a:t>
            </a:r>
            <a:r>
              <a:rPr lang="pl-PL" dirty="0"/>
              <a:t>, mający na celu budowanie wzajemnego zrozumienia, zaufania oraz pozytywnego wizerunku.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br>
              <a:rPr lang="pl-PL" dirty="0"/>
            </a:br>
            <a:r>
              <a:rPr lang="pl-PL" dirty="0"/>
              <a:t>J. Olędzki, D. Tworzydło, </a:t>
            </a:r>
            <a:r>
              <a:rPr lang="pl-PL" i="1" dirty="0"/>
              <a:t>Public relations. Znaczenie społeczne i kierunki rozwoju</a:t>
            </a:r>
            <a:r>
              <a:rPr lang="pl-PL" dirty="0"/>
              <a:t>, Warszawa 2006, s. 21–23.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36877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0559920-FCCD-C28A-BFC3-695C8D549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Definicja 2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3BF78E-995A-3174-6B39-1ED19DC5D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15" y="1494503"/>
            <a:ext cx="11248103" cy="509311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PR obejmuje działania zmierzające do </a:t>
            </a:r>
            <a:r>
              <a:rPr lang="pl-PL" b="1" dirty="0"/>
              <a:t>budowania wzajemnego zaufania między organizacją a interesariuszami</a:t>
            </a:r>
            <a:r>
              <a:rPr lang="pl-PL" dirty="0"/>
              <a:t>.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br>
              <a:rPr lang="pl-PL" dirty="0"/>
            </a:br>
            <a:r>
              <a:rPr lang="pl-PL" dirty="0"/>
              <a:t>S. Black, </a:t>
            </a:r>
            <a:r>
              <a:rPr lang="pl-PL" i="1" dirty="0"/>
              <a:t>Public relations</a:t>
            </a:r>
            <a:r>
              <a:rPr lang="pl-PL" dirty="0"/>
              <a:t>, przeł. M. Błaszczyk, PWN, Warszawa 2001, s. 15–17.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89246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16B57C-DE56-11B6-DB37-7C8CDF35A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CSR – definicje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7A2F432-1658-5678-79FB-95BA7C507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452" y="1386348"/>
            <a:ext cx="11356258" cy="5260258"/>
          </a:xfrm>
        </p:spPr>
        <p:txBody>
          <a:bodyPr/>
          <a:lstStyle/>
          <a:p>
            <a:pPr>
              <a:buNone/>
            </a:pPr>
            <a:r>
              <a:rPr lang="pl-PL" b="1" dirty="0"/>
              <a:t>Definicja 1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CSR oznacza </a:t>
            </a:r>
            <a:r>
              <a:rPr lang="pl-PL" b="1" dirty="0"/>
              <a:t>dobrowolne włączanie aspektów społecznych i środowiskowych do strategii przedsiębiorstwa</a:t>
            </a:r>
            <a:r>
              <a:rPr lang="pl-PL" dirty="0"/>
              <a:t>.</a:t>
            </a:r>
          </a:p>
          <a:p>
            <a:pPr>
              <a:buNone/>
            </a:pPr>
            <a:br>
              <a:rPr lang="pl-PL" dirty="0"/>
            </a:b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B. Rok, </a:t>
            </a:r>
            <a:r>
              <a:rPr lang="pl-PL" i="1" dirty="0"/>
              <a:t>Społeczna odpowiedzialność przedsiębiorstw</a:t>
            </a:r>
            <a:r>
              <a:rPr lang="pl-PL" dirty="0"/>
              <a:t>, Poltext, Warszawa 2013, s. 15–17.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05360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6516ED-7F21-323B-214E-B419AFA0A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Definicja 2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43B792E-90D7-B3AE-15AF-4F062B77F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431" y="1690689"/>
            <a:ext cx="11297265" cy="4700280"/>
          </a:xfrm>
        </p:spPr>
        <p:txBody>
          <a:bodyPr/>
          <a:lstStyle/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Społeczna odpowiedzialność biznesu polega na </a:t>
            </a:r>
            <a:r>
              <a:rPr lang="pl-PL" b="1" dirty="0"/>
              <a:t>odpowiedzialności firm za skutki ich działalności wobec społeczeństwa</a:t>
            </a:r>
            <a:r>
              <a:rPr lang="pl-PL" dirty="0"/>
              <a:t>.</a:t>
            </a:r>
          </a:p>
          <a:p>
            <a:pPr>
              <a:buNone/>
            </a:pPr>
            <a:endParaRPr lang="pl-PL" b="1" dirty="0"/>
          </a:p>
          <a:p>
            <a:pPr>
              <a:buNone/>
            </a:pPr>
            <a:endParaRPr lang="pl-PL" b="1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br>
              <a:rPr lang="pl-PL" dirty="0"/>
            </a:br>
            <a:r>
              <a:rPr lang="pl-PL" dirty="0"/>
              <a:t>A. Lewicka-Strzałecka, </a:t>
            </a:r>
            <a:r>
              <a:rPr lang="pl-PL" i="1" dirty="0"/>
              <a:t>Etyka biznesu</a:t>
            </a:r>
            <a:r>
              <a:rPr lang="pl-PL" dirty="0"/>
              <a:t>, Difin, Warszawa 2010, s. 133–135.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62356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190190-88C3-2666-2F07-BE3A4A76A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Definicja 3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20A3ABA-1CB1-EA05-383C-84C92A87D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445" y="1543664"/>
            <a:ext cx="11287432" cy="5093109"/>
          </a:xfrm>
        </p:spPr>
        <p:txBody>
          <a:bodyPr/>
          <a:lstStyle/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CSR jest elementem </a:t>
            </a:r>
            <a:r>
              <a:rPr lang="pl-PL" b="1" dirty="0"/>
              <a:t>zrównoważonego rozwoju</a:t>
            </a:r>
            <a:r>
              <a:rPr lang="pl-PL" dirty="0"/>
              <a:t>, łączącym cele ekonomiczne z troską o społeczeństwo i środowisko.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M. Rybak, </a:t>
            </a:r>
            <a:r>
              <a:rPr lang="pl-PL" i="1" dirty="0"/>
              <a:t>Etyka menedżera – społeczna odpowiedzialność przedsiębiorstwa</a:t>
            </a:r>
            <a:r>
              <a:rPr lang="pl-PL" dirty="0"/>
              <a:t>, PWN, Warszawa 2004, s. 61–63.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48890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536AE8-9312-B091-1672-8B59146F2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Zarządzanie wizerunkiem organizacji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4749AE1-A36A-9245-9B39-F55E5227C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68665" cy="4555510"/>
          </a:xfrm>
        </p:spPr>
        <p:txBody>
          <a:bodyPr/>
          <a:lstStyle/>
          <a:p>
            <a:pPr>
              <a:buNone/>
            </a:pPr>
            <a:r>
              <a:rPr lang="pl-PL" b="1" dirty="0"/>
              <a:t>Opis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PR w praktyce obejmuje </a:t>
            </a:r>
            <a:r>
              <a:rPr lang="pl-PL" b="1" dirty="0"/>
              <a:t>świadome kształtowanie wizerunku firmy</a:t>
            </a:r>
            <a:r>
              <a:rPr lang="pl-PL" dirty="0"/>
              <a:t> poprzez spójne komunikaty, zachowania i działania organizacyjne.</a:t>
            </a:r>
          </a:p>
          <a:p>
            <a:pPr>
              <a:buNone/>
            </a:pPr>
            <a:endParaRPr lang="pl-PL" b="1" dirty="0"/>
          </a:p>
          <a:p>
            <a:pPr>
              <a:buNone/>
            </a:pPr>
            <a:endParaRPr lang="pl-PL" b="1" dirty="0"/>
          </a:p>
          <a:p>
            <a:pPr>
              <a:buNone/>
            </a:pPr>
            <a:r>
              <a:rPr lang="pl-PL" dirty="0"/>
              <a:t>J. Altkorn, </a:t>
            </a:r>
            <a:r>
              <a:rPr lang="pl-PL" i="1" dirty="0"/>
              <a:t>Wizerunek firmy</a:t>
            </a:r>
            <a:r>
              <a:rPr lang="pl-PL" dirty="0"/>
              <a:t>, AE w Krakowie, Kraków 2004, s. 15–18.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81125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DAD6CF-F019-808E-7ED6-A6FA750DC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Zarządzanie sytuacją kryzysową (crisis management)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9845E6E-076B-01A7-3196-B171EC2F2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582994"/>
            <a:ext cx="11228439" cy="49947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b="1" dirty="0"/>
              <a:t>Opis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Public Relations obejmuje także </a:t>
            </a:r>
            <a:r>
              <a:rPr lang="pl-PL" b="1" dirty="0"/>
              <a:t>działania komunikacyjne podejmowane w sytuacjach kryzysowych</a:t>
            </a:r>
            <a:r>
              <a:rPr lang="pl-PL" dirty="0"/>
              <a:t>, których celem jest ograniczenie strat wizerunkowych.</a:t>
            </a:r>
          </a:p>
          <a:p>
            <a:pPr>
              <a:buNone/>
            </a:pPr>
            <a:endParaRPr lang="pl-PL" b="1" dirty="0"/>
          </a:p>
          <a:p>
            <a:pPr>
              <a:buNone/>
            </a:pPr>
            <a:endParaRPr lang="pl-PL" b="1" dirty="0"/>
          </a:p>
          <a:p>
            <a:pPr>
              <a:buNone/>
            </a:pPr>
            <a:r>
              <a:rPr lang="pl-PL" dirty="0"/>
              <a:t>D. Tworzydło, </a:t>
            </a:r>
            <a:r>
              <a:rPr lang="pl-PL" i="1" dirty="0"/>
              <a:t>Public relations a kryzys w firmie</a:t>
            </a:r>
            <a:r>
              <a:rPr lang="pl-PL" dirty="0"/>
              <a:t>, Difin, Warszawa 2010, s. 43–46.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1046283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765</Words>
  <Application>Microsoft Office PowerPoint</Application>
  <PresentationFormat>Panoramiczny</PresentationFormat>
  <Paragraphs>96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Motyw pakietu Office</vt:lpstr>
      <vt:lpstr>    Przedmiot: Biznes i zarządzanie  Czas trwania: 1 godzina lekcyjna (45 minut) Poziom: Technikum  Temat lekcji: PR i CSR w praktyce </vt:lpstr>
      <vt:lpstr>Wprowadzenie do zajęć</vt:lpstr>
      <vt:lpstr>Public Relations (PR) – definicja</vt:lpstr>
      <vt:lpstr>Definicja 2</vt:lpstr>
      <vt:lpstr>CSR – definicje</vt:lpstr>
      <vt:lpstr>Definicja 2</vt:lpstr>
      <vt:lpstr>Definicja 3</vt:lpstr>
      <vt:lpstr>Zarządzanie wizerunkiem organizacji</vt:lpstr>
      <vt:lpstr>Zarządzanie sytuacją kryzysową (crisis management)</vt:lpstr>
      <vt:lpstr>Społeczna odpowiedzialność wobec pracowników</vt:lpstr>
      <vt:lpstr>Odpowiedzialność wobec środowiska naturalnego</vt:lpstr>
      <vt:lpstr>Zaangażowanie społeczne i lokalne</vt:lpstr>
      <vt:lpstr>POWIĄZANIE PR I CSR W PRAKTYCE</vt:lpstr>
      <vt:lpstr>Podsumowanie zajęć</vt:lpstr>
      <vt:lpstr>Podziękowanie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Darek Socha</dc:creator>
  <cp:lastModifiedBy>Darek Socha</cp:lastModifiedBy>
  <cp:revision>12</cp:revision>
  <dcterms:created xsi:type="dcterms:W3CDTF">2026-02-08T13:20:57Z</dcterms:created>
  <dcterms:modified xsi:type="dcterms:W3CDTF">2026-02-09T18:52:49Z</dcterms:modified>
</cp:coreProperties>
</file>